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 id="2147483753" r:id="rId5"/>
  </p:sldMasterIdLst>
  <p:notesMasterIdLst>
    <p:notesMasterId r:id="rId20"/>
  </p:notesMasterIdLst>
  <p:handoutMasterIdLst>
    <p:handoutMasterId r:id="rId21"/>
  </p:handoutMasterIdLst>
  <p:sldIdLst>
    <p:sldId id="714" r:id="rId6"/>
    <p:sldId id="676" r:id="rId7"/>
    <p:sldId id="715" r:id="rId8"/>
    <p:sldId id="713" r:id="rId9"/>
    <p:sldId id="693" r:id="rId10"/>
    <p:sldId id="716" r:id="rId11"/>
    <p:sldId id="711" r:id="rId12"/>
    <p:sldId id="718" r:id="rId13"/>
    <p:sldId id="721" r:id="rId14"/>
    <p:sldId id="722" r:id="rId15"/>
    <p:sldId id="726" r:id="rId16"/>
    <p:sldId id="723" r:id="rId17"/>
    <p:sldId id="712" r:id="rId18"/>
    <p:sldId id="710" r:id="rId19"/>
  </p:sldIdLst>
  <p:sldSz cx="12192000" cy="6858000"/>
  <p:notesSz cx="6735763" cy="9866313"/>
  <p:defaultTextStyle>
    <a:defPPr>
      <a:defRPr lang="ja-JP"/>
    </a:defPPr>
    <a:lvl1pPr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1pPr>
    <a:lvl2pPr marL="4572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2pPr>
    <a:lvl3pPr marL="9144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3pPr>
    <a:lvl4pPr marL="13716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4pPr>
    <a:lvl5pPr marL="18288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6pPr>
    <a:lvl7pPr marL="27432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7pPr>
    <a:lvl8pPr marL="32004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8pPr>
    <a:lvl9pPr marL="36576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9pPr>
  </p:defaultTextStyle>
  <p:extLst>
    <p:ext uri="{EFAFB233-063F-42B5-8137-9DF3F51BA10A}">
      <p15:sldGuideLst xmlns:p15="http://schemas.microsoft.com/office/powerpoint/2012/main">
        <p15:guide id="1" orient="horz" pos="28" userDrawn="1">
          <p15:clr>
            <a:srgbClr val="A4A3A4"/>
          </p15:clr>
        </p15:guide>
        <p15:guide id="2" pos="7636" userDrawn="1">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3"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CFFCC"/>
    <a:srgbClr val="FFFFFF"/>
    <a:srgbClr val="FFD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80C7BB-B668-4692-96BB-A1F34CE25E4E}" v="6" dt="2025-06-20T05:33:45.09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04" autoAdjust="0"/>
    <p:restoredTop sz="94404" autoAdjust="0"/>
  </p:normalViewPr>
  <p:slideViewPr>
    <p:cSldViewPr>
      <p:cViewPr varScale="1">
        <p:scale>
          <a:sx n="70" d="100"/>
          <a:sy n="70" d="100"/>
        </p:scale>
        <p:origin x="884" y="36"/>
      </p:cViewPr>
      <p:guideLst>
        <p:guide orient="horz" pos="28"/>
        <p:guide pos="7636"/>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p:scale>
          <a:sx n="90" d="100"/>
          <a:sy n="90" d="100"/>
        </p:scale>
        <p:origin x="3624" y="-1050"/>
      </p:cViewPr>
      <p:guideLst>
        <p:guide orient="horz" pos="3108"/>
        <p:guide pos="212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9413" cy="493713"/>
          </a:xfrm>
          <a:prstGeom prst="rect">
            <a:avLst/>
          </a:prstGeom>
        </p:spPr>
        <p:txBody>
          <a:bodyPr vert="horz" lIns="91368" tIns="45685" rIns="91368" bIns="45685"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14763" y="5"/>
            <a:ext cx="2919412" cy="493713"/>
          </a:xfrm>
          <a:prstGeom prst="rect">
            <a:avLst/>
          </a:prstGeom>
        </p:spPr>
        <p:txBody>
          <a:bodyPr vert="horz" lIns="91368" tIns="45685" rIns="91368" bIns="45685"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endParaRPr lang="ja-JP" altLang="en-US"/>
          </a:p>
        </p:txBody>
      </p:sp>
      <p:sp>
        <p:nvSpPr>
          <p:cNvPr id="4" name="フッター プレースホルダー 3"/>
          <p:cNvSpPr>
            <a:spLocks noGrp="1"/>
          </p:cNvSpPr>
          <p:nvPr>
            <p:ph type="ftr" sz="quarter" idx="2"/>
          </p:nvPr>
        </p:nvSpPr>
        <p:spPr>
          <a:xfrm>
            <a:off x="5" y="9371013"/>
            <a:ext cx="2919413" cy="493712"/>
          </a:xfrm>
          <a:prstGeom prst="rect">
            <a:avLst/>
          </a:prstGeom>
        </p:spPr>
        <p:txBody>
          <a:bodyPr vert="horz" lIns="91368" tIns="45685" rIns="91368" bIns="45685" rtlCol="0" anchor="b"/>
          <a:lstStyle>
            <a:lvl1pPr algn="l" eaLnBrk="1" fontAlgn="auto" hangingPunct="1">
              <a:spcBef>
                <a:spcPts val="0"/>
              </a:spcBef>
              <a:spcAft>
                <a:spcPts val="0"/>
              </a:spcAft>
              <a:defRPr sz="1200">
                <a:latin typeface="+mn-lt"/>
                <a:ea typeface="+mn-ea"/>
              </a:defRPr>
            </a:lvl1pPr>
          </a:lstStyle>
          <a:p>
            <a:pPr>
              <a:defRPr/>
            </a:pPr>
            <a:r>
              <a:rPr lang="en-US" altLang="ja-JP"/>
              <a:t>test</a:t>
            </a:r>
            <a:endParaRPr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368" tIns="45685" rIns="91368" bIns="45685" rtlCol="0" anchor="b"/>
          <a:lstStyle>
            <a:lvl1pPr algn="r" eaLnBrk="1" fontAlgn="auto" hangingPunct="1">
              <a:spcBef>
                <a:spcPts val="0"/>
              </a:spcBef>
              <a:spcAft>
                <a:spcPts val="0"/>
              </a:spcAft>
              <a:defRPr sz="1200">
                <a:latin typeface="+mn-lt"/>
                <a:ea typeface="+mn-ea"/>
              </a:defRPr>
            </a:lvl1pPr>
          </a:lstStyle>
          <a:p>
            <a:pPr>
              <a:defRPr/>
            </a:pPr>
            <a:fld id="{1EC4FBD0-7633-4554-A01D-57EBE408A745}" type="slidenum">
              <a:rPr lang="ja-JP" altLang="en-US"/>
              <a:pPr>
                <a:defRPr/>
              </a:pPr>
              <a:t>‹#›</a:t>
            </a:fld>
            <a:endParaRPr lang="ja-JP" altLang="en-US"/>
          </a:p>
        </p:txBody>
      </p:sp>
    </p:spTree>
    <p:extLst>
      <p:ext uri="{BB962C8B-B14F-4D97-AF65-F5344CB8AC3E}">
        <p14:creationId xmlns:p14="http://schemas.microsoft.com/office/powerpoint/2010/main" val="267950727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9413" cy="493713"/>
          </a:xfrm>
          <a:prstGeom prst="rect">
            <a:avLst/>
          </a:prstGeom>
        </p:spPr>
        <p:txBody>
          <a:bodyPr vert="horz" lIns="91368" tIns="45685" rIns="91368" bIns="45685"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763" y="5"/>
            <a:ext cx="2919412" cy="493713"/>
          </a:xfrm>
          <a:prstGeom prst="rect">
            <a:avLst/>
          </a:prstGeom>
        </p:spPr>
        <p:txBody>
          <a:bodyPr vert="horz" lIns="91368" tIns="45685" rIns="91368" bIns="45685"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endParaRPr lang="en-US" altLang="ja-JP" dirty="0"/>
          </a:p>
        </p:txBody>
      </p:sp>
      <p:sp>
        <p:nvSpPr>
          <p:cNvPr id="4" name="スライド イメージ プレースホルダー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368" tIns="45685" rIns="91368" bIns="45685" rtlCol="0" anchor="ctr"/>
          <a:lstStyle/>
          <a:p>
            <a:pPr lvl="0"/>
            <a:endParaRPr lang="ja-JP" altLang="en-US" noProof="0" dirty="0"/>
          </a:p>
        </p:txBody>
      </p:sp>
      <p:sp>
        <p:nvSpPr>
          <p:cNvPr id="5" name="ノート プレースホルダー 4"/>
          <p:cNvSpPr>
            <a:spLocks noGrp="1"/>
          </p:cNvSpPr>
          <p:nvPr>
            <p:ph type="body" sz="quarter" idx="3"/>
          </p:nvPr>
        </p:nvSpPr>
        <p:spPr>
          <a:xfrm>
            <a:off x="673104" y="4686300"/>
            <a:ext cx="5389563" cy="4440238"/>
          </a:xfrm>
          <a:prstGeom prst="rect">
            <a:avLst/>
          </a:prstGeom>
        </p:spPr>
        <p:txBody>
          <a:bodyPr vert="horz" lIns="91368" tIns="45685" rIns="91368" bIns="45685"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5" y="9371013"/>
            <a:ext cx="2919413" cy="493712"/>
          </a:xfrm>
          <a:prstGeom prst="rect">
            <a:avLst/>
          </a:prstGeom>
        </p:spPr>
        <p:txBody>
          <a:bodyPr vert="horz" lIns="91368" tIns="45685" rIns="91368" bIns="45685" rtlCol="0" anchor="b"/>
          <a:lstStyle>
            <a:lvl1pPr algn="l" eaLnBrk="1" fontAlgn="auto" hangingPunct="1">
              <a:spcBef>
                <a:spcPts val="0"/>
              </a:spcBef>
              <a:spcAft>
                <a:spcPts val="0"/>
              </a:spcAft>
              <a:defRPr sz="1200">
                <a:latin typeface="+mn-lt"/>
                <a:ea typeface="+mn-ea"/>
              </a:defRPr>
            </a:lvl1pPr>
          </a:lstStyle>
          <a:p>
            <a:pPr>
              <a:defRPr/>
            </a:pPr>
            <a:r>
              <a:rPr lang="en-US" altLang="ja-JP"/>
              <a:t>test</a:t>
            </a:r>
            <a:endParaRPr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368" tIns="45685" rIns="91368" bIns="45685" rtlCol="0" anchor="b"/>
          <a:lstStyle>
            <a:lvl1pPr algn="r" eaLnBrk="1" fontAlgn="auto" hangingPunct="1">
              <a:spcBef>
                <a:spcPts val="0"/>
              </a:spcBef>
              <a:spcAft>
                <a:spcPts val="0"/>
              </a:spcAft>
              <a:defRPr sz="1200">
                <a:latin typeface="+mn-lt"/>
                <a:ea typeface="+mn-ea"/>
              </a:defRPr>
            </a:lvl1pPr>
          </a:lstStyle>
          <a:p>
            <a:pPr>
              <a:defRPr/>
            </a:pPr>
            <a:fld id="{9AE3D2EF-E1DA-43A1-AAB5-1C750E1C4922}" type="slidenum">
              <a:rPr lang="ja-JP" altLang="en-US"/>
              <a:pPr>
                <a:defRPr/>
              </a:pPr>
              <a:t>‹#›</a:t>
            </a:fld>
            <a:endParaRPr lang="ja-JP" altLang="en-US"/>
          </a:p>
        </p:txBody>
      </p:sp>
    </p:spTree>
    <p:extLst>
      <p:ext uri="{BB962C8B-B14F-4D97-AF65-F5344CB8AC3E}">
        <p14:creationId xmlns:p14="http://schemas.microsoft.com/office/powerpoint/2010/main" val="69292799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p:cNvSpPr>
            <a:spLocks noGrp="1" noRot="1" noChangeAspect="1" noTextEdit="1"/>
          </p:cNvSpPr>
          <p:nvPr>
            <p:ph type="sldImg"/>
          </p:nvPr>
        </p:nvSpPr>
        <p:spPr bwMode="auto">
          <a:xfrm>
            <a:off x="79375" y="739775"/>
            <a:ext cx="6577013" cy="37004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a:t>●事業計画策定の策定</a:t>
            </a:r>
          </a:p>
        </p:txBody>
      </p:sp>
    </p:spTree>
    <p:extLst>
      <p:ext uri="{BB962C8B-B14F-4D97-AF65-F5344CB8AC3E}">
        <p14:creationId xmlns:p14="http://schemas.microsoft.com/office/powerpoint/2010/main" val="1068808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10542" y="1052737"/>
            <a:ext cx="10363200" cy="1470025"/>
          </a:xfrm>
        </p:spPr>
        <p:txBody>
          <a:bodyPr/>
          <a:lstStyle>
            <a:lvl1pPr>
              <a:defRPr>
                <a:latin typeface="メイリオ" panose="020B0604030504040204" pitchFamily="50" charset="-128"/>
                <a:ea typeface="メイリオ" panose="020B0604030504040204" pitchFamily="50" charset="-128"/>
              </a:defRPr>
            </a:lvl1pPr>
          </a:lstStyle>
          <a:p>
            <a:r>
              <a:rPr lang="ja-JP" altLang="en-US"/>
              <a:t>マスター タイトルの書式設定</a:t>
            </a:r>
          </a:p>
        </p:txBody>
      </p:sp>
      <p:sp>
        <p:nvSpPr>
          <p:cNvPr id="7" name="正方形/長方形 6"/>
          <p:cNvSpPr/>
          <p:nvPr userDrawn="1"/>
        </p:nvSpPr>
        <p:spPr>
          <a:xfrm>
            <a:off x="10665" y="2924944"/>
            <a:ext cx="12199815" cy="4571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Tree>
    <p:extLst>
      <p:ext uri="{BB962C8B-B14F-4D97-AF65-F5344CB8AC3E}">
        <p14:creationId xmlns:p14="http://schemas.microsoft.com/office/powerpoint/2010/main" val="531775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3050"/>
            <a:ext cx="4011247"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7385" y="273051"/>
            <a:ext cx="681501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0" y="1435101"/>
            <a:ext cx="401124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a:xfrm>
            <a:off x="4165600" y="6356351"/>
            <a:ext cx="3860800" cy="365125"/>
          </a:xfrm>
          <a:prstGeom prst="rect">
            <a:avLst/>
          </a:prstGeom>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442853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554"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554"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554"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a:xfrm>
            <a:off x="4165600" y="6356351"/>
            <a:ext cx="3860800" cy="365125"/>
          </a:xfrm>
          <a:prstGeom prst="rect">
            <a:avLst/>
          </a:prstGeom>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499535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a:xfrm>
            <a:off x="4165600" y="6356351"/>
            <a:ext cx="38608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2643500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42031"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a:xfrm>
            <a:off x="4165600" y="6356351"/>
            <a:ext cx="38608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791469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正方形/長方形 3"/>
          <p:cNvSpPr/>
          <p:nvPr userDrawn="1"/>
        </p:nvSpPr>
        <p:spPr>
          <a:xfrm>
            <a:off x="-7815" y="539750"/>
            <a:ext cx="12199815" cy="7143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スライド番号プレースホルダー 5"/>
          <p:cNvSpPr>
            <a:spLocks noGrp="1"/>
          </p:cNvSpPr>
          <p:nvPr>
            <p:ph type="sldNum" sz="quarter" idx="12"/>
          </p:nvPr>
        </p:nvSpPr>
        <p:spPr>
          <a:xfrm>
            <a:off x="10527262" y="6601530"/>
            <a:ext cx="1284385" cy="256470"/>
          </a:xfrm>
          <a:prstGeom prst="rect">
            <a:avLst/>
          </a:prstGeom>
        </p:spPr>
        <p:txBody>
          <a:bodyPr/>
          <a:lstStyle>
            <a:lvl1pPr algn="r" eaLnBrk="1" fontAlgn="auto" hangingPunct="1">
              <a:spcBef>
                <a:spcPts val="0"/>
              </a:spcBef>
              <a:spcAft>
                <a:spcPts val="0"/>
              </a:spcAft>
              <a:defRPr sz="1200">
                <a:solidFill>
                  <a:prstClr val="black">
                    <a:tint val="75000"/>
                  </a:prstClr>
                </a:solidFill>
                <a:latin typeface="Meiryo UI" panose="020B0604030504040204" pitchFamily="50" charset="-128"/>
                <a:ea typeface="Meiryo UI" panose="020B0604030504040204" pitchFamily="50" charset="-128"/>
              </a:defRPr>
            </a:lvl1pPr>
          </a:lstStyle>
          <a:p>
            <a:pPr>
              <a:defRPr/>
            </a:pPr>
            <a:fld id="{CA8D4A6D-85F2-41B7-A27E-54BD60322951}" type="slidenum">
              <a:rPr lang="ja-JP" altLang="en-US" smtClean="0"/>
              <a:pPr>
                <a:defRPr/>
              </a:pPr>
              <a:t>‹#›</a:t>
            </a:fld>
            <a:endParaRPr lang="ja-JP" altLang="en-US"/>
          </a:p>
        </p:txBody>
      </p:sp>
      <p:sp>
        <p:nvSpPr>
          <p:cNvPr id="5" name="タイトル 4">
            <a:extLst>
              <a:ext uri="{FF2B5EF4-FFF2-40B4-BE49-F238E27FC236}">
                <a16:creationId xmlns:a16="http://schemas.microsoft.com/office/drawing/2014/main" id="{CD9FEE64-AEE9-FEB3-95F9-6C382A4286A2}"/>
              </a:ext>
            </a:extLst>
          </p:cNvPr>
          <p:cNvSpPr>
            <a:spLocks noGrp="1"/>
          </p:cNvSpPr>
          <p:nvPr>
            <p:ph type="title"/>
          </p:nvPr>
        </p:nvSpPr>
        <p:spPr/>
        <p:txBody>
          <a:bodyPr/>
          <a:lstStyle/>
          <a:p>
            <a:r>
              <a:rPr kumimoji="1" lang="ja-JP" altLang="en-US" dirty="0"/>
              <a:t>マスター タイトルの書式設定</a:t>
            </a:r>
          </a:p>
        </p:txBody>
      </p:sp>
    </p:spTree>
    <p:extLst>
      <p:ext uri="{BB962C8B-B14F-4D97-AF65-F5344CB8AC3E}">
        <p14:creationId xmlns:p14="http://schemas.microsoft.com/office/powerpoint/2010/main" val="4292290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a:xfrm>
            <a:off x="4165600" y="6356351"/>
            <a:ext cx="38608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5797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a:xfrm>
            <a:off x="4165600" y="6356351"/>
            <a:ext cx="3860800" cy="365125"/>
          </a:xfrm>
          <a:prstGeom prst="rect">
            <a:avLst/>
          </a:prstGeom>
        </p:spPr>
        <p:txBody>
          <a:bodyPr/>
          <a:lstStyle/>
          <a:p>
            <a:r>
              <a:rPr kumimoji="1" lang="en-US" altLang="ja-JP"/>
              <a:t>test</a:t>
            </a:r>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232597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247"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247"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a:xfrm>
            <a:off x="4165600" y="6356351"/>
            <a:ext cx="38608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799724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9261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コンテンツ プレースホルダー 3"/>
          <p:cNvSpPr>
            <a:spLocks noGrp="1"/>
          </p:cNvSpPr>
          <p:nvPr>
            <p:ph sz="half" idx="2"/>
          </p:nvPr>
        </p:nvSpPr>
        <p:spPr>
          <a:xfrm>
            <a:off x="6189785" y="1600201"/>
            <a:ext cx="539261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a:xfrm>
            <a:off x="4165600" y="6356351"/>
            <a:ext cx="3860800" cy="365125"/>
          </a:xfrm>
          <a:prstGeom prst="rect">
            <a:avLst/>
          </a:prstGeom>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1646150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7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7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テキスト プレースホルダー 4"/>
          <p:cNvSpPr>
            <a:spLocks noGrp="1"/>
          </p:cNvSpPr>
          <p:nvPr>
            <p:ph type="body" sz="quarter" idx="3"/>
          </p:nvPr>
        </p:nvSpPr>
        <p:spPr>
          <a:xfrm>
            <a:off x="6193693" y="1535113"/>
            <a:ext cx="538870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693" y="2174875"/>
            <a:ext cx="538870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a:xfrm>
            <a:off x="4165600" y="6356351"/>
            <a:ext cx="3860800" cy="365125"/>
          </a:xfrm>
          <a:prstGeom prst="rect">
            <a:avLst/>
          </a:prstGeom>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148551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a:xfrm>
            <a:off x="4165600" y="6356351"/>
            <a:ext cx="3860800" cy="365125"/>
          </a:xfrm>
          <a:prstGeom prst="rect">
            <a:avLst/>
          </a:prstGeom>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977128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a:xfrm>
            <a:off x="4165600" y="6356351"/>
            <a:ext cx="3860800" cy="365125"/>
          </a:xfrm>
          <a:prstGeom prst="rect">
            <a:avLst/>
          </a:prstGeom>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9438852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8" name="タイトル 1"/>
          <p:cNvSpPr txBox="1">
            <a:spLocks/>
          </p:cNvSpPr>
          <p:nvPr userDrawn="1"/>
        </p:nvSpPr>
        <p:spPr>
          <a:xfrm>
            <a:off x="-3907" y="6691314"/>
            <a:ext cx="11594123" cy="166687"/>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00" dirty="0">
                <a:solidFill>
                  <a:schemeClr val="bg1">
                    <a:lumMod val="50000"/>
                  </a:schemeClr>
                </a:solidFill>
              </a:rPr>
              <a:t>令和６年度補正　再生可能エネルギー導入拡大・分散型エネルギーリソース導入支援等事業費補助金（電力データ活用支援等事業）実施計画</a:t>
            </a:r>
            <a:r>
              <a:rPr lang="ja-JP" altLang="en-US" sz="1000" i="1" dirty="0">
                <a:solidFill>
                  <a:schemeClr val="bg1">
                    <a:lumMod val="50000"/>
                  </a:schemeClr>
                </a:solidFill>
              </a:rPr>
              <a:t>書</a:t>
            </a:r>
          </a:p>
        </p:txBody>
      </p:sp>
      <p:sp>
        <p:nvSpPr>
          <p:cNvPr id="2" name="フッター プレースホルダー 1">
            <a:extLst>
              <a:ext uri="{FF2B5EF4-FFF2-40B4-BE49-F238E27FC236}">
                <a16:creationId xmlns:a16="http://schemas.microsoft.com/office/drawing/2014/main" id="{D3584102-EE50-5AA1-2B1A-1646158261F2}"/>
              </a:ext>
            </a:extLst>
          </p:cNvPr>
          <p:cNvSpPr>
            <a:spLocks noGrp="1"/>
          </p:cNvSpPr>
          <p:nvPr>
            <p:ph type="ftr" sz="quarter" idx="3"/>
          </p:nvPr>
        </p:nvSpPr>
        <p:spPr>
          <a:xfrm>
            <a:off x="4038601" y="6356351"/>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Tree>
  </p:cSld>
  <p:clrMap bg1="lt1" tx1="dk1" bg2="lt2" tx2="dk2" accent1="accent1" accent2="accent2" accent3="accent3" accent4="accent4" accent5="accent5" accent6="accent6" hlink="hlink" folHlink="folHlink"/>
  <p:sldLayoutIdLst>
    <p:sldLayoutId id="2147483751" r:id="rId1"/>
    <p:sldLayoutId id="2147483752" r:id="rId2"/>
  </p:sldLayoutIdLst>
  <p:hf sldNum="0" hdr="0" dt="0"/>
  <p:txStyles>
    <p:titleStyle>
      <a:lvl1pPr algn="ctr" rtl="0" eaLnBrk="0" fontAlgn="base" hangingPunct="0">
        <a:spcBef>
          <a:spcPct val="0"/>
        </a:spcBef>
        <a:spcAft>
          <a:spcPct val="0"/>
        </a:spcAft>
        <a:defRPr kumimoji="1" sz="44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609600" y="6525345"/>
            <a:ext cx="10972800" cy="19613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325747622"/>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meti.go.jp/information_2/publicoffer/jimusyori_manual.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CC15A7-0449-55B7-20FE-73CDBFF34DF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CFB2C27-4AB6-1E7E-25FE-2A0F4D9523C3}"/>
              </a:ext>
            </a:extLst>
          </p:cNvPr>
          <p:cNvSpPr>
            <a:spLocks noGrp="1"/>
          </p:cNvSpPr>
          <p:nvPr>
            <p:ph type="title"/>
          </p:nvPr>
        </p:nvSpPr>
        <p:spPr>
          <a:xfrm>
            <a:off x="515380" y="103933"/>
            <a:ext cx="5544616" cy="377179"/>
          </a:xfrm>
        </p:spPr>
        <p:txBody>
          <a:bodyPr/>
          <a:lstStyle/>
          <a:p>
            <a:pPr algn="l"/>
            <a:r>
              <a:rPr lang="ja-JP" altLang="en-US" sz="1800" b="1" dirty="0">
                <a:solidFill>
                  <a:srgbClr val="FF0000"/>
                </a:solidFill>
                <a:latin typeface="Meiryo UI" panose="020B0604030504040204" pitchFamily="50" charset="-128"/>
                <a:ea typeface="Meiryo UI" panose="020B0604030504040204" pitchFamily="50" charset="-128"/>
              </a:rPr>
              <a:t>様式第２記載にあたっての注意事項</a:t>
            </a:r>
          </a:p>
        </p:txBody>
      </p:sp>
      <p:sp>
        <p:nvSpPr>
          <p:cNvPr id="4" name="テキスト ボックス 3">
            <a:extLst>
              <a:ext uri="{FF2B5EF4-FFF2-40B4-BE49-F238E27FC236}">
                <a16:creationId xmlns:a16="http://schemas.microsoft.com/office/drawing/2014/main" id="{83775607-6BAF-5FD6-F3B3-49A9AAB4296E}"/>
              </a:ext>
            </a:extLst>
          </p:cNvPr>
          <p:cNvSpPr txBox="1"/>
          <p:nvPr/>
        </p:nvSpPr>
        <p:spPr>
          <a:xfrm>
            <a:off x="515380" y="908720"/>
            <a:ext cx="11161240" cy="4428492"/>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400" b="1" dirty="0">
                <a:solidFill>
                  <a:srgbClr val="FF0000"/>
                </a:solidFill>
              </a:rPr>
              <a:t>【</a:t>
            </a:r>
            <a:r>
              <a:rPr lang="ja-JP" altLang="en-US" sz="1400" b="1" dirty="0">
                <a:solidFill>
                  <a:srgbClr val="FF0000"/>
                </a:solidFill>
              </a:rPr>
              <a:t>本資料作成上の注意（共通）</a:t>
            </a:r>
            <a:r>
              <a:rPr lang="en-US" altLang="ja-JP" sz="1400" b="1" dirty="0">
                <a:solidFill>
                  <a:srgbClr val="FF0000"/>
                </a:solidFill>
              </a:rPr>
              <a:t>】</a:t>
            </a: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本資料は</a:t>
            </a:r>
            <a:r>
              <a:rPr lang="ja-JP" altLang="en-US" sz="1400" dirty="0">
                <a:solidFill>
                  <a:srgbClr val="0070C0"/>
                </a:solidFill>
              </a:rPr>
              <a:t>、</a:t>
            </a:r>
            <a:r>
              <a:rPr lang="ja-JP" altLang="en-US" sz="1400" u="sng" dirty="0">
                <a:solidFill>
                  <a:srgbClr val="FF0000"/>
                </a:solidFill>
              </a:rPr>
              <a:t>評価委員が申請内容の評価を実施するための重要な資料</a:t>
            </a:r>
            <a:r>
              <a:rPr lang="ja-JP" altLang="en-US" sz="1400" dirty="0">
                <a:solidFill>
                  <a:srgbClr val="FF0000"/>
                </a:solidFill>
              </a:rPr>
              <a:t>となりますので、</a:t>
            </a:r>
            <a:r>
              <a:rPr lang="ja-JP" altLang="en-US" sz="1400" b="1" dirty="0">
                <a:solidFill>
                  <a:srgbClr val="FF0000"/>
                </a:solidFill>
              </a:rPr>
              <a:t>各注意事項を熟読</a:t>
            </a:r>
            <a:r>
              <a:rPr lang="ja-JP" altLang="en-US" sz="1400" dirty="0">
                <a:solidFill>
                  <a:srgbClr val="FF0000"/>
                </a:solidFill>
              </a:rPr>
              <a:t>の上で作成してください。</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文字の大きさは</a:t>
            </a:r>
            <a:r>
              <a:rPr lang="en-US" altLang="ja-JP" sz="1400" dirty="0">
                <a:solidFill>
                  <a:srgbClr val="FF0000"/>
                </a:solidFill>
              </a:rPr>
              <a:t>14pt</a:t>
            </a:r>
            <a:r>
              <a:rPr lang="ja-JP" altLang="en-US" sz="1400" dirty="0">
                <a:solidFill>
                  <a:srgbClr val="FF0000"/>
                </a:solidFill>
              </a:rPr>
              <a:t>以上とすること（図表内は</a:t>
            </a:r>
            <a:r>
              <a:rPr lang="en-US" altLang="ja-JP" sz="1400" dirty="0">
                <a:solidFill>
                  <a:srgbClr val="FF0000"/>
                </a:solidFill>
              </a:rPr>
              <a:t>12pt</a:t>
            </a:r>
            <a:r>
              <a:rPr lang="ja-JP" altLang="en-US" sz="1400" dirty="0">
                <a:solidFill>
                  <a:srgbClr val="FF0000"/>
                </a:solidFill>
              </a:rPr>
              <a:t>以上）。</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既定のフォント（</a:t>
            </a:r>
            <a:r>
              <a:rPr lang="en-US" altLang="ja-JP" sz="1400" dirty="0" err="1">
                <a:solidFill>
                  <a:srgbClr val="FF0000"/>
                </a:solidFill>
              </a:rPr>
              <a:t>Meiryo</a:t>
            </a:r>
            <a:r>
              <a:rPr lang="en-US" altLang="ja-JP" sz="1400" dirty="0">
                <a:solidFill>
                  <a:srgbClr val="FF0000"/>
                </a:solidFill>
              </a:rPr>
              <a:t> UI</a:t>
            </a:r>
            <a:r>
              <a:rPr lang="ja-JP" altLang="en-US" sz="1400" dirty="0">
                <a:solidFill>
                  <a:srgbClr val="FF0000"/>
                </a:solidFill>
              </a:rPr>
              <a:t>）を使用すること。</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各項目の枚数については、各ページ右上部に指定された上限に収まる枚数とすること。</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図表（写真、パース、位置図、配置図、体制図、スキーム図、グラフ、線表等）などを用い、視覚的に表現すること。</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説明にあたっては可能な限り定量的に表現すること。</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枠線については、適宜変更を行い、行の追加等を行うこと。</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endParaRPr lang="en-US" altLang="ja-JP" sz="1400" dirty="0">
              <a:solidFill>
                <a:srgbClr val="FF0000"/>
              </a:solidFill>
            </a:endParaRPr>
          </a:p>
          <a:p>
            <a:pPr eaLnBrk="1" fontAlgn="auto" hangingPunct="1">
              <a:spcBef>
                <a:spcPts val="0"/>
              </a:spcBef>
              <a:spcAft>
                <a:spcPts val="0"/>
              </a:spcAft>
              <a:defRPr/>
            </a:pPr>
            <a:r>
              <a:rPr lang="en-US" altLang="ja-JP" sz="1400" b="1" dirty="0">
                <a:solidFill>
                  <a:srgbClr val="FF0000"/>
                </a:solidFill>
              </a:rPr>
              <a:t>【</a:t>
            </a:r>
            <a:r>
              <a:rPr lang="ja-JP" altLang="en-US" sz="1400" b="1" dirty="0">
                <a:solidFill>
                  <a:srgbClr val="FF0000"/>
                </a:solidFill>
              </a:rPr>
              <a:t>提出時の注意事項</a:t>
            </a:r>
            <a:r>
              <a:rPr lang="en-US" altLang="ja-JP" sz="1400" b="1" dirty="0">
                <a:solidFill>
                  <a:srgbClr val="FF0000"/>
                </a:solidFill>
              </a:rPr>
              <a:t>】</a:t>
            </a: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このページ（様式第２記載にあたっての注意事項）及び本様式内の</a:t>
            </a:r>
            <a:r>
              <a:rPr lang="en-US" altLang="ja-JP" sz="1400" dirty="0">
                <a:solidFill>
                  <a:srgbClr val="FF0000"/>
                </a:solidFill>
              </a:rPr>
              <a:t>【</a:t>
            </a:r>
            <a:r>
              <a:rPr lang="ja-JP" altLang="en-US" sz="1400" dirty="0">
                <a:solidFill>
                  <a:srgbClr val="FF0000"/>
                </a:solidFill>
              </a:rPr>
              <a:t>注意</a:t>
            </a:r>
            <a:r>
              <a:rPr lang="en-US" altLang="ja-JP" sz="1400" dirty="0">
                <a:solidFill>
                  <a:srgbClr val="FF0000"/>
                </a:solidFill>
              </a:rPr>
              <a:t>】</a:t>
            </a:r>
            <a:r>
              <a:rPr lang="ja-JP" altLang="en-US" sz="1400" dirty="0">
                <a:solidFill>
                  <a:srgbClr val="FF0000"/>
                </a:solidFill>
              </a:rPr>
              <a:t>等の「赤字」は、削除の上でご提出ください。</a:t>
            </a:r>
            <a:endParaRPr lang="en-US" altLang="ja-JP" sz="1400" dirty="0">
              <a:solidFill>
                <a:srgbClr val="FF0000"/>
              </a:solidFill>
            </a:endParaRPr>
          </a:p>
          <a:p>
            <a:pPr marL="182562" eaLnBrk="1" fontAlgn="auto" hangingPunct="1">
              <a:spcBef>
                <a:spcPts val="0"/>
              </a:spcBef>
              <a:spcAft>
                <a:spcPts val="0"/>
              </a:spcAft>
              <a:defRPr/>
            </a:pPr>
            <a:endParaRPr lang="en-US" altLang="ja-JP" sz="1400" dirty="0">
              <a:solidFill>
                <a:srgbClr val="FF0000"/>
              </a:solidFill>
            </a:endParaRPr>
          </a:p>
        </p:txBody>
      </p:sp>
    </p:spTree>
    <p:extLst>
      <p:ext uri="{BB962C8B-B14F-4D97-AF65-F5344CB8AC3E}">
        <p14:creationId xmlns:p14="http://schemas.microsoft.com/office/powerpoint/2010/main" val="3263099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ECF24-EDF5-D73C-92E8-380D29302A61}"/>
            </a:ext>
          </a:extLst>
        </p:cNvPr>
        <p:cNvGrpSpPr/>
        <p:nvPr/>
      </p:nvGrpSpPr>
      <p:grpSpPr>
        <a:xfrm>
          <a:off x="0" y="0"/>
          <a:ext cx="0" cy="0"/>
          <a:chOff x="0" y="0"/>
          <a:chExt cx="0" cy="0"/>
        </a:xfrm>
      </p:grpSpPr>
      <p:sp>
        <p:nvSpPr>
          <p:cNvPr id="20" name="タイトル 1">
            <a:extLst>
              <a:ext uri="{FF2B5EF4-FFF2-40B4-BE49-F238E27FC236}">
                <a16:creationId xmlns:a16="http://schemas.microsoft.com/office/drawing/2014/main" id="{EBB111A2-6780-5AA8-9455-5898CF86C012}"/>
              </a:ext>
            </a:extLst>
          </p:cNvPr>
          <p:cNvSpPr txBox="1">
            <a:spLocks/>
          </p:cNvSpPr>
          <p:nvPr/>
        </p:nvSpPr>
        <p:spPr bwMode="auto">
          <a:xfrm>
            <a:off x="10128250" y="60326"/>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必要数</a:t>
            </a:r>
          </a:p>
        </p:txBody>
      </p:sp>
      <p:sp>
        <p:nvSpPr>
          <p:cNvPr id="3" name="正方形/長方形 2">
            <a:extLst>
              <a:ext uri="{FF2B5EF4-FFF2-40B4-BE49-F238E27FC236}">
                <a16:creationId xmlns:a16="http://schemas.microsoft.com/office/drawing/2014/main" id="{54F9CAF5-D346-70FB-1456-1B51E1637B15}"/>
              </a:ext>
            </a:extLst>
          </p:cNvPr>
          <p:cNvSpPr/>
          <p:nvPr/>
        </p:nvSpPr>
        <p:spPr>
          <a:xfrm>
            <a:off x="296936" y="620688"/>
            <a:ext cx="424847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b="1" dirty="0">
                <a:solidFill>
                  <a:schemeClr val="tx1"/>
                </a:solidFill>
              </a:rPr>
              <a:t>２．</a:t>
            </a:r>
            <a:r>
              <a:rPr kumimoji="1" lang="ja-JP" altLang="en-US" b="1" dirty="0">
                <a:solidFill>
                  <a:schemeClr val="tx1"/>
                </a:solidFill>
              </a:rPr>
              <a:t>算出根拠</a:t>
            </a:r>
          </a:p>
        </p:txBody>
      </p:sp>
      <p:sp>
        <p:nvSpPr>
          <p:cNvPr id="6" name="タイトル 1">
            <a:extLst>
              <a:ext uri="{FF2B5EF4-FFF2-40B4-BE49-F238E27FC236}">
                <a16:creationId xmlns:a16="http://schemas.microsoft.com/office/drawing/2014/main" id="{3AE72172-FD60-BD1D-2487-B8762B06796A}"/>
              </a:ext>
            </a:extLst>
          </p:cNvPr>
          <p:cNvSpPr txBox="1">
            <a:spLocks/>
          </p:cNvSpPr>
          <p:nvPr/>
        </p:nvSpPr>
        <p:spPr bwMode="auto">
          <a:xfrm>
            <a:off x="263352" y="99072"/>
            <a:ext cx="8424936" cy="377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a:lstStyle>
          <a:p>
            <a:pPr algn="l"/>
            <a:r>
              <a:rPr lang="en-US" altLang="ja-JP" sz="1800" b="1" dirty="0">
                <a:latin typeface="Meiryo UI" panose="020B0604030504040204" pitchFamily="50" charset="-128"/>
                <a:ea typeface="Meiryo UI" panose="020B0604030504040204" pitchFamily="50" charset="-128"/>
              </a:rPr>
              <a:t>Ⅳ</a:t>
            </a:r>
            <a:r>
              <a:rPr lang="ja-JP" altLang="en-US" sz="1800" b="1" dirty="0">
                <a:latin typeface="Meiryo UI" panose="020B0604030504040204" pitchFamily="50" charset="-128"/>
                <a:ea typeface="Meiryo UI" panose="020B0604030504040204" pitchFamily="50" charset="-128"/>
              </a:rPr>
              <a:t>．補助対象経費及び補助金額（２／２）</a:t>
            </a:r>
          </a:p>
        </p:txBody>
      </p:sp>
      <p:sp>
        <p:nvSpPr>
          <p:cNvPr id="2" name="正方形/長方形 1">
            <a:extLst>
              <a:ext uri="{FF2B5EF4-FFF2-40B4-BE49-F238E27FC236}">
                <a16:creationId xmlns:a16="http://schemas.microsoft.com/office/drawing/2014/main" id="{02995722-A465-25F9-CB4D-0DF0A64260FB}"/>
              </a:ext>
            </a:extLst>
          </p:cNvPr>
          <p:cNvSpPr/>
          <p:nvPr/>
        </p:nvSpPr>
        <p:spPr>
          <a:xfrm>
            <a:off x="7320136" y="1950333"/>
            <a:ext cx="4298336" cy="686580"/>
          </a:xfrm>
          <a:prstGeom prst="rect">
            <a:avLst/>
          </a:prstGeom>
          <a:solidFill>
            <a:schemeClr val="accent6">
              <a:lumMod val="20000"/>
              <a:lumOff val="80000"/>
            </a:scheme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0000" eaLnBrk="1" fontAlgn="auto" hangingPunct="1">
              <a:spcBef>
                <a:spcPts val="0"/>
              </a:spcBef>
              <a:spcAft>
                <a:spcPts val="0"/>
              </a:spcAft>
            </a:pPr>
            <a:r>
              <a:rPr lang="en-US" altLang="ja-JP" sz="1400" b="1" dirty="0">
                <a:solidFill>
                  <a:srgbClr val="FF0000"/>
                </a:solidFill>
                <a:latin typeface="Meiryo UI" panose="020B0604030504040204" pitchFamily="50" charset="-128"/>
                <a:ea typeface="Meiryo UI" panose="020B0604030504040204" pitchFamily="50" charset="-128"/>
              </a:rPr>
              <a:t>【</a:t>
            </a:r>
            <a:r>
              <a:rPr lang="ja-JP" altLang="en-US" sz="1400" b="1" dirty="0">
                <a:solidFill>
                  <a:srgbClr val="FF0000"/>
                </a:solidFill>
                <a:latin typeface="Meiryo UI" panose="020B0604030504040204" pitchFamily="50" charset="-128"/>
                <a:ea typeface="Meiryo UI" panose="020B0604030504040204" pitchFamily="50" charset="-128"/>
              </a:rPr>
              <a:t>記入上の注意</a:t>
            </a:r>
            <a:r>
              <a:rPr lang="en-US" altLang="ja-JP" sz="1400" b="1" dirty="0">
                <a:solidFill>
                  <a:srgbClr val="FF0000"/>
                </a:solidFill>
                <a:latin typeface="Meiryo UI" panose="020B0604030504040204" pitchFamily="50" charset="-128"/>
                <a:ea typeface="Meiryo UI" panose="020B0604030504040204" pitchFamily="50" charset="-128"/>
              </a:rPr>
              <a:t>】</a:t>
            </a:r>
          </a:p>
          <a:p>
            <a:pPr defTabSz="180000" eaLnBrk="1" fontAlgn="auto" hangingPunct="1">
              <a:spcBef>
                <a:spcPts val="0"/>
              </a:spcBef>
              <a:spcAft>
                <a:spcPts val="0"/>
              </a:spcAft>
            </a:pPr>
            <a:r>
              <a:rPr lang="en-US" altLang="ja-JP" sz="1400" dirty="0">
                <a:solidFill>
                  <a:srgbClr val="FF0000"/>
                </a:solidFill>
              </a:rPr>
              <a:t>※</a:t>
            </a:r>
            <a:r>
              <a:rPr lang="ja-JP" altLang="en-US" sz="1400" dirty="0">
                <a:solidFill>
                  <a:srgbClr val="FF0000"/>
                </a:solidFill>
              </a:rPr>
              <a:t>見積書貼付や人件費等の算出根拠を記入してください</a:t>
            </a:r>
          </a:p>
        </p:txBody>
      </p:sp>
    </p:spTree>
    <p:extLst>
      <p:ext uri="{BB962C8B-B14F-4D97-AF65-F5344CB8AC3E}">
        <p14:creationId xmlns:p14="http://schemas.microsoft.com/office/powerpoint/2010/main" val="354278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E639C9-E861-A3AA-310B-D6E6679A4838}"/>
            </a:ext>
          </a:extLst>
        </p:cNvPr>
        <p:cNvGrpSpPr/>
        <p:nvPr/>
      </p:nvGrpSpPr>
      <p:grpSpPr>
        <a:xfrm>
          <a:off x="0" y="0"/>
          <a:ext cx="0" cy="0"/>
          <a:chOff x="0" y="0"/>
          <a:chExt cx="0" cy="0"/>
        </a:xfrm>
      </p:grpSpPr>
      <p:sp>
        <p:nvSpPr>
          <p:cNvPr id="20" name="タイトル 1">
            <a:extLst>
              <a:ext uri="{FF2B5EF4-FFF2-40B4-BE49-F238E27FC236}">
                <a16:creationId xmlns:a16="http://schemas.microsoft.com/office/drawing/2014/main" id="{566BBA79-10DE-8164-7CA4-4B09383B88F3}"/>
              </a:ext>
            </a:extLst>
          </p:cNvPr>
          <p:cNvSpPr txBox="1">
            <a:spLocks/>
          </p:cNvSpPr>
          <p:nvPr/>
        </p:nvSpPr>
        <p:spPr bwMode="auto">
          <a:xfrm>
            <a:off x="10128250" y="60326"/>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１枚</a:t>
            </a:r>
          </a:p>
        </p:txBody>
      </p:sp>
      <p:sp>
        <p:nvSpPr>
          <p:cNvPr id="7" name="タイトル 1">
            <a:extLst>
              <a:ext uri="{FF2B5EF4-FFF2-40B4-BE49-F238E27FC236}">
                <a16:creationId xmlns:a16="http://schemas.microsoft.com/office/drawing/2014/main" id="{56542A7B-AE08-B8D5-B2BF-1361C1A00666}"/>
              </a:ext>
            </a:extLst>
          </p:cNvPr>
          <p:cNvSpPr>
            <a:spLocks noGrp="1"/>
          </p:cNvSpPr>
          <p:nvPr>
            <p:ph type="title"/>
          </p:nvPr>
        </p:nvSpPr>
        <p:spPr>
          <a:xfrm>
            <a:off x="263352" y="79698"/>
            <a:ext cx="8280920" cy="377179"/>
          </a:xfrm>
        </p:spPr>
        <p:txBody>
          <a:bodyPr/>
          <a:lstStyle/>
          <a:p>
            <a:pPr algn="l"/>
            <a:r>
              <a:rPr lang="en-US" altLang="ja-JP" sz="1800" b="1" dirty="0">
                <a:latin typeface="Meiryo UI" panose="020B0604030504040204" pitchFamily="50" charset="-128"/>
                <a:ea typeface="Meiryo UI" panose="020B0604030504040204" pitchFamily="50" charset="-128"/>
              </a:rPr>
              <a:t>Ⅴ</a:t>
            </a:r>
            <a:r>
              <a:rPr lang="ja-JP" altLang="en-US" sz="1800" b="1" dirty="0">
                <a:latin typeface="Meiryo UI" panose="020B0604030504040204" pitchFamily="50" charset="-128"/>
                <a:ea typeface="Meiryo UI" panose="020B0604030504040204" pitchFamily="50" charset="-128"/>
              </a:rPr>
              <a:t>．資金調達</a:t>
            </a:r>
          </a:p>
        </p:txBody>
      </p:sp>
      <p:graphicFrame>
        <p:nvGraphicFramePr>
          <p:cNvPr id="8" name="表 7">
            <a:extLst>
              <a:ext uri="{FF2B5EF4-FFF2-40B4-BE49-F238E27FC236}">
                <a16:creationId xmlns:a16="http://schemas.microsoft.com/office/drawing/2014/main" id="{5FB700B2-6361-E55A-CDB8-2409ED5F6ACA}"/>
              </a:ext>
            </a:extLst>
          </p:cNvPr>
          <p:cNvGraphicFramePr>
            <a:graphicFrameLocks noGrp="1"/>
          </p:cNvGraphicFramePr>
          <p:nvPr>
            <p:extLst>
              <p:ext uri="{D42A27DB-BD31-4B8C-83A1-F6EECF244321}">
                <p14:modId xmlns:p14="http://schemas.microsoft.com/office/powerpoint/2010/main" val="506763382"/>
              </p:ext>
            </p:extLst>
          </p:nvPr>
        </p:nvGraphicFramePr>
        <p:xfrm>
          <a:off x="551384" y="1297909"/>
          <a:ext cx="10945218" cy="1101437"/>
        </p:xfrm>
        <a:graphic>
          <a:graphicData uri="http://schemas.openxmlformats.org/drawingml/2006/table">
            <a:tbl>
              <a:tblPr firstRow="1" bandRow="1">
                <a:tableStyleId>{F5AB1C69-6EDB-4FF4-983F-18BD219EF322}</a:tableStyleId>
              </a:tblPr>
              <a:tblGrid>
                <a:gridCol w="1824203">
                  <a:extLst>
                    <a:ext uri="{9D8B030D-6E8A-4147-A177-3AD203B41FA5}">
                      <a16:colId xmlns:a16="http://schemas.microsoft.com/office/drawing/2014/main" val="4199718344"/>
                    </a:ext>
                  </a:extLst>
                </a:gridCol>
                <a:gridCol w="1824203">
                  <a:extLst>
                    <a:ext uri="{9D8B030D-6E8A-4147-A177-3AD203B41FA5}">
                      <a16:colId xmlns:a16="http://schemas.microsoft.com/office/drawing/2014/main" val="3127155526"/>
                    </a:ext>
                  </a:extLst>
                </a:gridCol>
                <a:gridCol w="1824203">
                  <a:extLst>
                    <a:ext uri="{9D8B030D-6E8A-4147-A177-3AD203B41FA5}">
                      <a16:colId xmlns:a16="http://schemas.microsoft.com/office/drawing/2014/main" val="692255516"/>
                    </a:ext>
                  </a:extLst>
                </a:gridCol>
                <a:gridCol w="1824203">
                  <a:extLst>
                    <a:ext uri="{9D8B030D-6E8A-4147-A177-3AD203B41FA5}">
                      <a16:colId xmlns:a16="http://schemas.microsoft.com/office/drawing/2014/main" val="1024036778"/>
                    </a:ext>
                  </a:extLst>
                </a:gridCol>
                <a:gridCol w="1824203">
                  <a:extLst>
                    <a:ext uri="{9D8B030D-6E8A-4147-A177-3AD203B41FA5}">
                      <a16:colId xmlns:a16="http://schemas.microsoft.com/office/drawing/2014/main" val="156744813"/>
                    </a:ext>
                  </a:extLst>
                </a:gridCol>
                <a:gridCol w="1824203">
                  <a:extLst>
                    <a:ext uri="{9D8B030D-6E8A-4147-A177-3AD203B41FA5}">
                      <a16:colId xmlns:a16="http://schemas.microsoft.com/office/drawing/2014/main" val="3190075082"/>
                    </a:ext>
                  </a:extLst>
                </a:gridCol>
              </a:tblGrid>
              <a:tr h="465048">
                <a:tc>
                  <a:txBody>
                    <a:bodyPr/>
                    <a:lstStyle/>
                    <a:p>
                      <a:pPr algn="ctr"/>
                      <a:r>
                        <a:rPr kumimoji="1" lang="ja-JP" altLang="en-US" dirty="0"/>
                        <a:t>項目</a:t>
                      </a:r>
                    </a:p>
                  </a:txBody>
                  <a:tcPr anchor="ctr"/>
                </a:tc>
                <a:tc>
                  <a:txBody>
                    <a:bodyPr/>
                    <a:lstStyle/>
                    <a:p>
                      <a:pPr algn="ctr"/>
                      <a:r>
                        <a:rPr kumimoji="1" lang="ja-JP" altLang="en-US" dirty="0"/>
                        <a:t>自己資金</a:t>
                      </a:r>
                    </a:p>
                  </a:txBody>
                  <a:tcPr anchor="ctr"/>
                </a:tc>
                <a:tc>
                  <a:txBody>
                    <a:bodyPr/>
                    <a:lstStyle/>
                    <a:p>
                      <a:pPr algn="ctr"/>
                      <a:r>
                        <a:rPr kumimoji="1" lang="ja-JP" altLang="en-US" dirty="0"/>
                        <a:t>社債又は借入金</a:t>
                      </a:r>
                    </a:p>
                  </a:txBody>
                  <a:tcPr anchor="ctr"/>
                </a:tc>
                <a:tc>
                  <a:txBody>
                    <a:bodyPr/>
                    <a:lstStyle/>
                    <a:p>
                      <a:pPr algn="ctr"/>
                      <a:r>
                        <a:rPr kumimoji="1" lang="ja-JP" altLang="en-US" dirty="0"/>
                        <a:t>その他</a:t>
                      </a:r>
                    </a:p>
                  </a:txBody>
                  <a:tcPr anchor="ctr"/>
                </a:tc>
                <a:tc>
                  <a:txBody>
                    <a:bodyPr/>
                    <a:lstStyle/>
                    <a:p>
                      <a:pPr algn="ctr"/>
                      <a:r>
                        <a:rPr kumimoji="1" lang="ja-JP" altLang="en-US" dirty="0"/>
                        <a:t>補助金</a:t>
                      </a:r>
                    </a:p>
                  </a:txBody>
                  <a:tcPr anchor="ctr"/>
                </a:tc>
                <a:tc>
                  <a:txBody>
                    <a:bodyPr/>
                    <a:lstStyle/>
                    <a:p>
                      <a:pPr algn="ctr"/>
                      <a:r>
                        <a:rPr kumimoji="1" lang="ja-JP" altLang="en-US" dirty="0"/>
                        <a:t>合計</a:t>
                      </a:r>
                      <a:endParaRPr kumimoji="1" lang="en-US" altLang="ja-JP" dirty="0"/>
                    </a:p>
                  </a:txBody>
                  <a:tcPr anchor="ctr"/>
                </a:tc>
                <a:extLst>
                  <a:ext uri="{0D108BD9-81ED-4DB2-BD59-A6C34878D82A}">
                    <a16:rowId xmlns:a16="http://schemas.microsoft.com/office/drawing/2014/main" val="1954280304"/>
                  </a:ext>
                </a:extLst>
              </a:tr>
              <a:tr h="636389">
                <a:tc>
                  <a:txBody>
                    <a:bodyPr/>
                    <a:lstStyle/>
                    <a:p>
                      <a:pPr algn="ctr"/>
                      <a:r>
                        <a:rPr kumimoji="1" lang="ja-JP" altLang="en-US" sz="1400" dirty="0"/>
                        <a:t>金額</a:t>
                      </a:r>
                    </a:p>
                  </a:txBody>
                  <a:tcPr anchor="ctr"/>
                </a:tc>
                <a:tc>
                  <a:txBody>
                    <a:bodyPr/>
                    <a:lstStyle/>
                    <a:p>
                      <a:pPr algn="r"/>
                      <a:r>
                        <a:rPr kumimoji="1" lang="ja-JP" altLang="en-US" sz="1400" dirty="0"/>
                        <a:t>円</a:t>
                      </a:r>
                    </a:p>
                  </a:txBody>
                  <a:tcPr anchor="ctr"/>
                </a:tc>
                <a:tc>
                  <a:txBody>
                    <a:bodyPr/>
                    <a:lstStyle/>
                    <a:p>
                      <a:pPr algn="r"/>
                      <a:r>
                        <a:rPr kumimoji="1" lang="ja-JP" altLang="en-US" sz="1400" dirty="0"/>
                        <a:t>円</a:t>
                      </a:r>
                    </a:p>
                  </a:txBody>
                  <a:tcPr anchor="ctr"/>
                </a:tc>
                <a:tc>
                  <a:txBody>
                    <a:bodyPr/>
                    <a:lstStyle/>
                    <a:p>
                      <a:pPr algn="r"/>
                      <a:r>
                        <a:rPr kumimoji="1" lang="ja-JP" altLang="en-US" sz="1400" dirty="0"/>
                        <a:t>円</a:t>
                      </a:r>
                    </a:p>
                  </a:txBody>
                  <a:tcPr anchor="ctr"/>
                </a:tc>
                <a:tc>
                  <a:txBody>
                    <a:bodyPr/>
                    <a:lstStyle/>
                    <a:p>
                      <a:pPr algn="r"/>
                      <a:r>
                        <a:rPr kumimoji="1" lang="ja-JP" altLang="en-US" sz="1400" dirty="0"/>
                        <a:t>円</a:t>
                      </a:r>
                    </a:p>
                  </a:txBody>
                  <a:tcPr anchor="ctr"/>
                </a:tc>
                <a:tc>
                  <a:txBody>
                    <a:bodyPr/>
                    <a:lstStyle/>
                    <a:p>
                      <a:pPr algn="r"/>
                      <a:r>
                        <a:rPr kumimoji="1" lang="ja-JP" altLang="en-US" sz="1400" dirty="0"/>
                        <a:t>円</a:t>
                      </a:r>
                    </a:p>
                  </a:txBody>
                  <a:tcPr anchor="ctr"/>
                </a:tc>
                <a:extLst>
                  <a:ext uri="{0D108BD9-81ED-4DB2-BD59-A6C34878D82A}">
                    <a16:rowId xmlns:a16="http://schemas.microsoft.com/office/drawing/2014/main" val="4280189069"/>
                  </a:ext>
                </a:extLst>
              </a:tr>
            </a:tbl>
          </a:graphicData>
        </a:graphic>
      </p:graphicFrame>
      <p:sp>
        <p:nvSpPr>
          <p:cNvPr id="2" name="テキスト ボックス 1">
            <a:extLst>
              <a:ext uri="{FF2B5EF4-FFF2-40B4-BE49-F238E27FC236}">
                <a16:creationId xmlns:a16="http://schemas.microsoft.com/office/drawing/2014/main" id="{58A32F0D-F35F-7DAA-183C-F381FE1E55FB}"/>
              </a:ext>
            </a:extLst>
          </p:cNvPr>
          <p:cNvSpPr txBox="1"/>
          <p:nvPr/>
        </p:nvSpPr>
        <p:spPr>
          <a:xfrm>
            <a:off x="4655642" y="3846587"/>
            <a:ext cx="6840762" cy="1023947"/>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eaLnBrk="1" fontAlgn="auto" hangingPunct="1">
              <a:spcBef>
                <a:spcPts val="0"/>
              </a:spcBef>
              <a:spcAft>
                <a:spcPts val="0"/>
              </a:spcAft>
              <a:defRPr/>
            </a:pPr>
            <a:r>
              <a:rPr lang="en-US" altLang="ja-JP" sz="1400" b="1" dirty="0">
                <a:solidFill>
                  <a:srgbClr val="FF0000"/>
                </a:solidFill>
              </a:rPr>
              <a:t>【</a:t>
            </a:r>
            <a:r>
              <a:rPr lang="ja-JP" altLang="en-US" sz="1400" b="1" dirty="0">
                <a:solidFill>
                  <a:srgbClr val="FF0000"/>
                </a:solidFill>
              </a:rPr>
              <a:t>記入上の注意</a:t>
            </a:r>
            <a:r>
              <a:rPr lang="en-US" altLang="ja-JP" sz="1400" b="1" dirty="0">
                <a:solidFill>
                  <a:srgbClr val="FF0000"/>
                </a:solidFill>
              </a:rPr>
              <a:t>】</a:t>
            </a: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本事業を実施するための資金調達方法を記入してください</a:t>
            </a:r>
            <a:endParaRPr lang="en-US" altLang="ja-JP" sz="1400" dirty="0">
              <a:solidFill>
                <a:srgbClr val="FF0000"/>
              </a:solidFill>
            </a:endParaRP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共同申請の場合は、事業者毎に本表を作成いただき、合計の表を作成してください</a:t>
            </a:r>
            <a:endParaRPr lang="en-US" altLang="ja-JP" sz="1400" dirty="0">
              <a:solidFill>
                <a:srgbClr val="FF0000"/>
              </a:solidFill>
            </a:endParaRP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合計欄は、補助事業に要する経費と同額になるように記入してください</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ja-JP" altLang="en-US" sz="1400" dirty="0">
              <a:solidFill>
                <a:srgbClr val="FF0000"/>
              </a:solidFill>
            </a:endParaRPr>
          </a:p>
        </p:txBody>
      </p:sp>
      <p:sp>
        <p:nvSpPr>
          <p:cNvPr id="3" name="正方形/長方形 2">
            <a:extLst>
              <a:ext uri="{FF2B5EF4-FFF2-40B4-BE49-F238E27FC236}">
                <a16:creationId xmlns:a16="http://schemas.microsoft.com/office/drawing/2014/main" id="{221C451D-C154-C815-AB59-4B0B51651DF6}"/>
              </a:ext>
            </a:extLst>
          </p:cNvPr>
          <p:cNvSpPr/>
          <p:nvPr/>
        </p:nvSpPr>
        <p:spPr>
          <a:xfrm>
            <a:off x="9552384" y="936766"/>
            <a:ext cx="2052228" cy="3229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eaLnBrk="1" fontAlgn="auto" hangingPunct="1">
              <a:spcBef>
                <a:spcPts val="0"/>
              </a:spcBef>
              <a:spcAft>
                <a:spcPts val="0"/>
              </a:spcAft>
            </a:pPr>
            <a:r>
              <a:rPr kumimoji="1" lang="ja-JP" altLang="en-US" sz="1400" b="1" dirty="0">
                <a:solidFill>
                  <a:sysClr val="windowText" lastClr="000000"/>
                </a:solidFill>
              </a:rPr>
              <a:t>（税込）又は（税抜）</a:t>
            </a:r>
          </a:p>
        </p:txBody>
      </p:sp>
      <p:sp>
        <p:nvSpPr>
          <p:cNvPr id="4" name="正方形/長方形 3">
            <a:extLst>
              <a:ext uri="{FF2B5EF4-FFF2-40B4-BE49-F238E27FC236}">
                <a16:creationId xmlns:a16="http://schemas.microsoft.com/office/drawing/2014/main" id="{7EFD9268-0436-3400-8958-7C3314482AD8}"/>
              </a:ext>
            </a:extLst>
          </p:cNvPr>
          <p:cNvSpPr/>
          <p:nvPr/>
        </p:nvSpPr>
        <p:spPr>
          <a:xfrm>
            <a:off x="4655840" y="2564904"/>
            <a:ext cx="6840762" cy="1023947"/>
          </a:xfrm>
          <a:prstGeom prst="rect">
            <a:avLst/>
          </a:prstGeom>
          <a:solidFill>
            <a:schemeClr val="accent6">
              <a:lumMod val="20000"/>
              <a:lumOff val="80000"/>
            </a:scheme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0000" eaLnBrk="1" fontAlgn="auto" hangingPunct="1">
              <a:spcBef>
                <a:spcPts val="0"/>
              </a:spcBef>
              <a:spcAft>
                <a:spcPts val="0"/>
              </a:spcAft>
            </a:pPr>
            <a:r>
              <a:rPr lang="en-US" altLang="ja-JP" sz="1400" b="1" dirty="0">
                <a:solidFill>
                  <a:srgbClr val="FF0000"/>
                </a:solidFill>
                <a:latin typeface="Meiryo UI" panose="020B0604030504040204" pitchFamily="50" charset="-128"/>
                <a:ea typeface="Meiryo UI" panose="020B0604030504040204" pitchFamily="50" charset="-128"/>
              </a:rPr>
              <a:t>【</a:t>
            </a:r>
            <a:r>
              <a:rPr lang="ja-JP" altLang="en-US" sz="1400" b="1" dirty="0">
                <a:solidFill>
                  <a:srgbClr val="FF0000"/>
                </a:solidFill>
                <a:latin typeface="Meiryo UI" panose="020B0604030504040204" pitchFamily="50" charset="-128"/>
                <a:ea typeface="Meiryo UI" panose="020B0604030504040204" pitchFamily="50" charset="-128"/>
              </a:rPr>
              <a:t>記入上の注意</a:t>
            </a:r>
            <a:r>
              <a:rPr lang="en-US" altLang="ja-JP" sz="1400" b="1" dirty="0">
                <a:solidFill>
                  <a:srgbClr val="FF0000"/>
                </a:solidFill>
                <a:latin typeface="Meiryo UI" panose="020B0604030504040204" pitchFamily="50" charset="-128"/>
                <a:ea typeface="Meiryo UI" panose="020B0604030504040204" pitchFamily="50" charset="-128"/>
              </a:rPr>
              <a:t>】</a:t>
            </a:r>
          </a:p>
          <a:p>
            <a:pPr defTabSz="180000" eaLnBrk="1" fontAlgn="auto" hangingPunct="1">
              <a:spcBef>
                <a:spcPts val="0"/>
              </a:spcBef>
              <a:spcAft>
                <a:spcPts val="0"/>
              </a:spcAft>
            </a:pPr>
            <a:r>
              <a:rPr lang="en-US" altLang="ja-JP" sz="1400" dirty="0">
                <a:solidFill>
                  <a:srgbClr val="FF0000"/>
                </a:solidFill>
              </a:rPr>
              <a:t>※</a:t>
            </a:r>
            <a:r>
              <a:rPr lang="ja-JP" altLang="en-US" sz="1400" dirty="0">
                <a:solidFill>
                  <a:srgbClr val="FF0000"/>
                </a:solidFill>
              </a:rPr>
              <a:t>本表について、消費税及び地方消費税等を補助金申請額に含めて申請する事業者は、</a:t>
            </a:r>
            <a:endParaRPr lang="en-US" altLang="ja-JP" sz="1400" dirty="0">
              <a:solidFill>
                <a:srgbClr val="FF0000"/>
              </a:solidFill>
            </a:endParaRPr>
          </a:p>
          <a:p>
            <a:pPr defTabSz="180000" eaLnBrk="1" fontAlgn="auto" hangingPunct="1">
              <a:spcBef>
                <a:spcPts val="0"/>
              </a:spcBef>
              <a:spcAft>
                <a:spcPts val="0"/>
              </a:spcAft>
            </a:pPr>
            <a:r>
              <a:rPr lang="en-US" altLang="ja-JP" sz="1400" dirty="0">
                <a:solidFill>
                  <a:srgbClr val="FF0000"/>
                </a:solidFill>
              </a:rPr>
              <a:t>	</a:t>
            </a:r>
            <a:r>
              <a:rPr lang="ja-JP" altLang="en-US" sz="1400" dirty="0">
                <a:solidFill>
                  <a:srgbClr val="FF0000"/>
                </a:solidFill>
              </a:rPr>
              <a:t>「税込み金額」を記入の上，表右上の枠外に（税込）と記入してください。</a:t>
            </a:r>
          </a:p>
          <a:p>
            <a:pPr defTabSz="180000" eaLnBrk="1" fontAlgn="auto" hangingPunct="1">
              <a:spcBef>
                <a:spcPts val="0"/>
              </a:spcBef>
              <a:spcAft>
                <a:spcPts val="0"/>
              </a:spcAft>
            </a:pPr>
            <a:r>
              <a:rPr lang="en-US" altLang="ja-JP" sz="1400" dirty="0">
                <a:solidFill>
                  <a:srgbClr val="FF0000"/>
                </a:solidFill>
              </a:rPr>
              <a:t>	</a:t>
            </a:r>
            <a:r>
              <a:rPr lang="ja-JP" altLang="en-US" sz="1400" dirty="0">
                <a:solidFill>
                  <a:srgbClr val="FF0000"/>
                </a:solidFill>
              </a:rPr>
              <a:t>その他の事業者は「税抜き金額」を記入の上，表右上の枠外に（税抜）と記入してください。</a:t>
            </a:r>
          </a:p>
        </p:txBody>
      </p:sp>
    </p:spTree>
    <p:extLst>
      <p:ext uri="{BB962C8B-B14F-4D97-AF65-F5344CB8AC3E}">
        <p14:creationId xmlns:p14="http://schemas.microsoft.com/office/powerpoint/2010/main" val="3026436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3C76B-9557-E425-9117-78BC19F47E0F}"/>
            </a:ext>
          </a:extLst>
        </p:cNvPr>
        <p:cNvGrpSpPr/>
        <p:nvPr/>
      </p:nvGrpSpPr>
      <p:grpSpPr>
        <a:xfrm>
          <a:off x="0" y="0"/>
          <a:ext cx="0" cy="0"/>
          <a:chOff x="0" y="0"/>
          <a:chExt cx="0" cy="0"/>
        </a:xfrm>
      </p:grpSpPr>
      <p:sp>
        <p:nvSpPr>
          <p:cNvPr id="20" name="タイトル 1">
            <a:extLst>
              <a:ext uri="{FF2B5EF4-FFF2-40B4-BE49-F238E27FC236}">
                <a16:creationId xmlns:a16="http://schemas.microsoft.com/office/drawing/2014/main" id="{68FA7078-472B-BDAF-2D00-B2E30507AB91}"/>
              </a:ext>
            </a:extLst>
          </p:cNvPr>
          <p:cNvSpPr txBox="1">
            <a:spLocks/>
          </p:cNvSpPr>
          <p:nvPr/>
        </p:nvSpPr>
        <p:spPr bwMode="auto">
          <a:xfrm>
            <a:off x="10992544" y="58814"/>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１～２枚</a:t>
            </a:r>
          </a:p>
        </p:txBody>
      </p:sp>
      <p:sp>
        <p:nvSpPr>
          <p:cNvPr id="6" name="タイトル 1">
            <a:extLst>
              <a:ext uri="{FF2B5EF4-FFF2-40B4-BE49-F238E27FC236}">
                <a16:creationId xmlns:a16="http://schemas.microsoft.com/office/drawing/2014/main" id="{984478B8-6E57-2DAA-4B23-C78B3EA37F2F}"/>
              </a:ext>
            </a:extLst>
          </p:cNvPr>
          <p:cNvSpPr txBox="1">
            <a:spLocks/>
          </p:cNvSpPr>
          <p:nvPr/>
        </p:nvSpPr>
        <p:spPr bwMode="auto">
          <a:xfrm>
            <a:off x="191344" y="58814"/>
            <a:ext cx="8424936" cy="377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a:lstStyle>
          <a:p>
            <a:pPr algn="l"/>
            <a:r>
              <a:rPr lang="en-US" altLang="ja-JP" sz="1800" b="1" dirty="0">
                <a:latin typeface="Meiryo UI" panose="020B0604030504040204" pitchFamily="50" charset="-128"/>
                <a:ea typeface="Meiryo UI" panose="020B0604030504040204" pitchFamily="50" charset="-128"/>
              </a:rPr>
              <a:t>Ⅵ</a:t>
            </a:r>
            <a:r>
              <a:rPr lang="ja-JP" altLang="en-US" sz="1800" b="1" dirty="0">
                <a:latin typeface="Meiryo UI" panose="020B0604030504040204" pitchFamily="50" charset="-128"/>
                <a:ea typeface="Meiryo UI" panose="020B0604030504040204" pitchFamily="50" charset="-128"/>
              </a:rPr>
              <a:t>．評価項目に関連した訴求ポイント</a:t>
            </a:r>
          </a:p>
        </p:txBody>
      </p:sp>
      <p:sp>
        <p:nvSpPr>
          <p:cNvPr id="3" name="正方形/長方形 2">
            <a:extLst>
              <a:ext uri="{FF2B5EF4-FFF2-40B4-BE49-F238E27FC236}">
                <a16:creationId xmlns:a16="http://schemas.microsoft.com/office/drawing/2014/main" id="{AB7BA97E-8F52-C5C3-9E56-4B2755A6521D}"/>
              </a:ext>
            </a:extLst>
          </p:cNvPr>
          <p:cNvSpPr/>
          <p:nvPr/>
        </p:nvSpPr>
        <p:spPr>
          <a:xfrm>
            <a:off x="184928" y="620688"/>
            <a:ext cx="381642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kumimoji="1" lang="ja-JP" altLang="en-US" b="1" u="sng" dirty="0">
                <a:solidFill>
                  <a:sysClr val="windowText" lastClr="000000"/>
                </a:solidFill>
              </a:rPr>
              <a:t>１．全体方向性</a:t>
            </a:r>
          </a:p>
        </p:txBody>
      </p:sp>
      <p:sp>
        <p:nvSpPr>
          <p:cNvPr id="4" name="正方形/長方形 3">
            <a:extLst>
              <a:ext uri="{FF2B5EF4-FFF2-40B4-BE49-F238E27FC236}">
                <a16:creationId xmlns:a16="http://schemas.microsoft.com/office/drawing/2014/main" id="{65FC3CE8-9676-132F-97F1-95E9C261D28F}"/>
              </a:ext>
            </a:extLst>
          </p:cNvPr>
          <p:cNvSpPr/>
          <p:nvPr/>
        </p:nvSpPr>
        <p:spPr>
          <a:xfrm>
            <a:off x="184928" y="1850246"/>
            <a:ext cx="381642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kumimoji="1" lang="ja-JP" altLang="en-US" b="1" u="sng" dirty="0">
                <a:solidFill>
                  <a:sysClr val="windowText" lastClr="000000"/>
                </a:solidFill>
              </a:rPr>
              <a:t>２．事業の具体性と実行力</a:t>
            </a:r>
          </a:p>
        </p:txBody>
      </p:sp>
      <p:sp>
        <p:nvSpPr>
          <p:cNvPr id="5" name="正方形/長方形 4">
            <a:extLst>
              <a:ext uri="{FF2B5EF4-FFF2-40B4-BE49-F238E27FC236}">
                <a16:creationId xmlns:a16="http://schemas.microsoft.com/office/drawing/2014/main" id="{16960DB1-6AF5-4928-258F-948E429F376A}"/>
              </a:ext>
            </a:extLst>
          </p:cNvPr>
          <p:cNvSpPr/>
          <p:nvPr/>
        </p:nvSpPr>
        <p:spPr>
          <a:xfrm>
            <a:off x="184928" y="3079804"/>
            <a:ext cx="381642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kumimoji="1" lang="ja-JP" altLang="en-US" b="1" u="sng" dirty="0">
                <a:solidFill>
                  <a:sysClr val="windowText" lastClr="000000"/>
                </a:solidFill>
              </a:rPr>
              <a:t>３．新規性・優位性</a:t>
            </a:r>
          </a:p>
        </p:txBody>
      </p:sp>
      <p:sp>
        <p:nvSpPr>
          <p:cNvPr id="7" name="正方形/長方形 6">
            <a:extLst>
              <a:ext uri="{FF2B5EF4-FFF2-40B4-BE49-F238E27FC236}">
                <a16:creationId xmlns:a16="http://schemas.microsoft.com/office/drawing/2014/main" id="{A0C7C80E-5C9D-92FA-D5E2-2CEA97999216}"/>
              </a:ext>
            </a:extLst>
          </p:cNvPr>
          <p:cNvSpPr/>
          <p:nvPr/>
        </p:nvSpPr>
        <p:spPr>
          <a:xfrm>
            <a:off x="184928" y="4309362"/>
            <a:ext cx="4686936"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b="1" u="sng" dirty="0">
                <a:solidFill>
                  <a:sysClr val="windowText" lastClr="000000"/>
                </a:solidFill>
              </a:rPr>
              <a:t>４</a:t>
            </a:r>
            <a:r>
              <a:rPr kumimoji="1" lang="ja-JP" altLang="en-US" b="1" u="sng" dirty="0">
                <a:solidFill>
                  <a:sysClr val="windowText" lastClr="000000"/>
                </a:solidFill>
              </a:rPr>
              <a:t>．イノベーション加速効果への期待度</a:t>
            </a:r>
            <a:endParaRPr kumimoji="1" lang="en-US" altLang="ja-JP" b="1" u="sng" dirty="0">
              <a:solidFill>
                <a:sysClr val="windowText" lastClr="000000"/>
              </a:solidFill>
            </a:endParaRPr>
          </a:p>
          <a:p>
            <a:pPr eaLnBrk="1" fontAlgn="auto" hangingPunct="1">
              <a:spcBef>
                <a:spcPts val="0"/>
              </a:spcBef>
              <a:spcAft>
                <a:spcPts val="0"/>
              </a:spcAft>
            </a:pPr>
            <a:r>
              <a:rPr kumimoji="1" lang="ja-JP" altLang="en-US" b="1" dirty="0">
                <a:solidFill>
                  <a:sysClr val="windowText" lastClr="000000"/>
                </a:solidFill>
              </a:rPr>
              <a:t>（電力データ利活用の社会実装への期待度）</a:t>
            </a:r>
          </a:p>
        </p:txBody>
      </p:sp>
      <p:sp>
        <p:nvSpPr>
          <p:cNvPr id="8" name="正方形/長方形 7">
            <a:extLst>
              <a:ext uri="{FF2B5EF4-FFF2-40B4-BE49-F238E27FC236}">
                <a16:creationId xmlns:a16="http://schemas.microsoft.com/office/drawing/2014/main" id="{AACC4127-F334-743B-B3B6-8524882102B0}"/>
              </a:ext>
            </a:extLst>
          </p:cNvPr>
          <p:cNvSpPr/>
          <p:nvPr/>
        </p:nvSpPr>
        <p:spPr>
          <a:xfrm>
            <a:off x="184928" y="5538920"/>
            <a:ext cx="381642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kumimoji="1" lang="ja-JP" altLang="en-US" b="1" u="sng" dirty="0">
                <a:solidFill>
                  <a:sysClr val="windowText" lastClr="000000"/>
                </a:solidFill>
              </a:rPr>
              <a:t>５．その他特筆事項</a:t>
            </a:r>
          </a:p>
        </p:txBody>
      </p:sp>
      <p:sp>
        <p:nvSpPr>
          <p:cNvPr id="9" name="正方形/長方形 8">
            <a:extLst>
              <a:ext uri="{FF2B5EF4-FFF2-40B4-BE49-F238E27FC236}">
                <a16:creationId xmlns:a16="http://schemas.microsoft.com/office/drawing/2014/main" id="{BCB9BB47-8138-869C-5B93-23CEF02F49DC}"/>
              </a:ext>
            </a:extLst>
          </p:cNvPr>
          <p:cNvSpPr/>
          <p:nvPr/>
        </p:nvSpPr>
        <p:spPr>
          <a:xfrm>
            <a:off x="6096000" y="1325850"/>
            <a:ext cx="5400602" cy="864096"/>
          </a:xfrm>
          <a:prstGeom prst="rect">
            <a:avLst/>
          </a:prstGeom>
          <a:solidFill>
            <a:schemeClr val="accent6">
              <a:lumMod val="20000"/>
              <a:lumOff val="80000"/>
            </a:scheme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0000" eaLnBrk="1" fontAlgn="auto" hangingPunct="1">
              <a:spcBef>
                <a:spcPts val="0"/>
              </a:spcBef>
              <a:spcAft>
                <a:spcPts val="0"/>
              </a:spcAft>
            </a:pPr>
            <a:r>
              <a:rPr lang="en-US" altLang="ja-JP" sz="1400" b="1" dirty="0">
                <a:solidFill>
                  <a:srgbClr val="FF0000"/>
                </a:solidFill>
                <a:latin typeface="Meiryo UI" panose="020B0604030504040204" pitchFamily="50" charset="-128"/>
                <a:ea typeface="Meiryo UI" panose="020B0604030504040204" pitchFamily="50" charset="-128"/>
              </a:rPr>
              <a:t>【</a:t>
            </a:r>
            <a:r>
              <a:rPr lang="ja-JP" altLang="en-US" sz="1400" b="1" dirty="0">
                <a:solidFill>
                  <a:srgbClr val="FF0000"/>
                </a:solidFill>
                <a:latin typeface="Meiryo UI" panose="020B0604030504040204" pitchFamily="50" charset="-128"/>
                <a:ea typeface="Meiryo UI" panose="020B0604030504040204" pitchFamily="50" charset="-128"/>
              </a:rPr>
              <a:t>記入上の注意</a:t>
            </a:r>
            <a:r>
              <a:rPr lang="en-US" altLang="ja-JP" sz="1400" b="1" dirty="0">
                <a:solidFill>
                  <a:srgbClr val="FF0000"/>
                </a:solidFill>
                <a:latin typeface="Meiryo UI" panose="020B0604030504040204" pitchFamily="50" charset="-128"/>
                <a:ea typeface="Meiryo UI" panose="020B0604030504040204" pitchFamily="50" charset="-128"/>
              </a:rPr>
              <a:t>】</a:t>
            </a:r>
          </a:p>
          <a:p>
            <a:pPr defTabSz="180000" eaLnBrk="1" fontAlgn="auto" hangingPunct="1">
              <a:spcBef>
                <a:spcPts val="0"/>
              </a:spcBef>
              <a:spcAft>
                <a:spcPts val="0"/>
              </a:spcAft>
            </a:pPr>
            <a:r>
              <a:rPr lang="en-US" altLang="ja-JP" sz="1400" dirty="0">
                <a:solidFill>
                  <a:srgbClr val="FF0000"/>
                </a:solidFill>
              </a:rPr>
              <a:t>※</a:t>
            </a:r>
            <a:r>
              <a:rPr lang="ja-JP" altLang="en-US" sz="1400" dirty="0">
                <a:solidFill>
                  <a:srgbClr val="FF0000"/>
                </a:solidFill>
              </a:rPr>
              <a:t>公募要領「</a:t>
            </a:r>
            <a:r>
              <a:rPr lang="en-US" altLang="ja-JP" sz="1400" dirty="0">
                <a:solidFill>
                  <a:srgbClr val="FF0000"/>
                </a:solidFill>
              </a:rPr>
              <a:t>2-2</a:t>
            </a:r>
            <a:r>
              <a:rPr lang="ja-JP" altLang="en-US" sz="1400" dirty="0">
                <a:solidFill>
                  <a:srgbClr val="FF0000"/>
                </a:solidFill>
              </a:rPr>
              <a:t>（</a:t>
            </a:r>
            <a:r>
              <a:rPr lang="en-US" altLang="ja-JP" sz="1400" dirty="0">
                <a:solidFill>
                  <a:srgbClr val="FF0000"/>
                </a:solidFill>
              </a:rPr>
              <a:t>3</a:t>
            </a:r>
            <a:r>
              <a:rPr lang="ja-JP" altLang="en-US" sz="1400" dirty="0">
                <a:solidFill>
                  <a:srgbClr val="FF0000"/>
                </a:solidFill>
              </a:rPr>
              <a:t>）審査」にて記載された評価項目に沿って、</a:t>
            </a:r>
            <a:r>
              <a:rPr lang="en-US" altLang="ja-JP" sz="1400" dirty="0">
                <a:solidFill>
                  <a:srgbClr val="FF0000"/>
                </a:solidFill>
              </a:rPr>
              <a:t>	</a:t>
            </a:r>
            <a:r>
              <a:rPr lang="ja-JP" altLang="en-US" sz="1400" dirty="0">
                <a:solidFill>
                  <a:srgbClr val="FF0000"/>
                </a:solidFill>
              </a:rPr>
              <a:t>当該事業のアピールポイントを簡潔に記入してください。</a:t>
            </a:r>
          </a:p>
        </p:txBody>
      </p:sp>
    </p:spTree>
    <p:extLst>
      <p:ext uri="{BB962C8B-B14F-4D97-AF65-F5344CB8AC3E}">
        <p14:creationId xmlns:p14="http://schemas.microsoft.com/office/powerpoint/2010/main" val="47840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E8312-D357-2767-758C-AFB455735732}"/>
            </a:ext>
          </a:extLst>
        </p:cNvPr>
        <p:cNvGrpSpPr/>
        <p:nvPr/>
      </p:nvGrpSpPr>
      <p:grpSpPr>
        <a:xfrm>
          <a:off x="0" y="0"/>
          <a:ext cx="0" cy="0"/>
          <a:chOff x="0" y="0"/>
          <a:chExt cx="0" cy="0"/>
        </a:xfrm>
      </p:grpSpPr>
      <p:sp>
        <p:nvSpPr>
          <p:cNvPr id="6" name="タイトル 1">
            <a:extLst>
              <a:ext uri="{FF2B5EF4-FFF2-40B4-BE49-F238E27FC236}">
                <a16:creationId xmlns:a16="http://schemas.microsoft.com/office/drawing/2014/main" id="{841E6790-962C-2012-C1C0-9CFBFB782697}"/>
              </a:ext>
            </a:extLst>
          </p:cNvPr>
          <p:cNvSpPr txBox="1">
            <a:spLocks/>
          </p:cNvSpPr>
          <p:nvPr/>
        </p:nvSpPr>
        <p:spPr bwMode="auto">
          <a:xfrm>
            <a:off x="119336" y="56291"/>
            <a:ext cx="4968552"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18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a:lstStyle>
          <a:p>
            <a:r>
              <a:rPr lang="en-US" altLang="ja-JP" b="1" dirty="0">
                <a:latin typeface="Meiryo UI" panose="020B0604030504040204" pitchFamily="50" charset="-128"/>
                <a:ea typeface="Meiryo UI" panose="020B0604030504040204" pitchFamily="50" charset="-128"/>
              </a:rPr>
              <a:t>Ⅶ</a:t>
            </a:r>
            <a:r>
              <a:rPr lang="ja-JP" altLang="en-US" b="1" dirty="0">
                <a:latin typeface="Meiryo UI" panose="020B0604030504040204" pitchFamily="50" charset="-128"/>
                <a:ea typeface="Meiryo UI" panose="020B0604030504040204" pitchFamily="50" charset="-128"/>
              </a:rPr>
              <a:t>．補助事業者の概要（１／２）　会社概要</a:t>
            </a:r>
          </a:p>
        </p:txBody>
      </p:sp>
      <p:sp>
        <p:nvSpPr>
          <p:cNvPr id="7" name="タイトル 1">
            <a:extLst>
              <a:ext uri="{FF2B5EF4-FFF2-40B4-BE49-F238E27FC236}">
                <a16:creationId xmlns:a16="http://schemas.microsoft.com/office/drawing/2014/main" id="{53CD9824-B819-03A1-1EDA-84F8E5F47A59}"/>
              </a:ext>
            </a:extLst>
          </p:cNvPr>
          <p:cNvSpPr txBox="1">
            <a:spLocks/>
          </p:cNvSpPr>
          <p:nvPr/>
        </p:nvSpPr>
        <p:spPr bwMode="auto">
          <a:xfrm>
            <a:off x="10095919" y="56292"/>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200" b="1" dirty="0">
                <a:solidFill>
                  <a:srgbClr val="FF0000"/>
                </a:solidFill>
                <a:latin typeface="Meiryo UI" panose="020B0604030504040204" pitchFamily="50" charset="-128"/>
                <a:ea typeface="Meiryo UI" panose="020B0604030504040204" pitchFamily="50" charset="-128"/>
              </a:rPr>
              <a:t>1</a:t>
            </a:r>
            <a:r>
              <a:rPr lang="ja-JP" altLang="en-US" sz="1200" b="1" dirty="0">
                <a:solidFill>
                  <a:srgbClr val="FF0000"/>
                </a:solidFill>
                <a:latin typeface="Meiryo UI" panose="020B0604030504040204" pitchFamily="50" charset="-128"/>
                <a:ea typeface="Meiryo UI" panose="020B0604030504040204" pitchFamily="50" charset="-128"/>
              </a:rPr>
              <a:t>枚</a:t>
            </a:r>
          </a:p>
        </p:txBody>
      </p:sp>
      <p:graphicFrame>
        <p:nvGraphicFramePr>
          <p:cNvPr id="2" name="表 1">
            <a:extLst>
              <a:ext uri="{FF2B5EF4-FFF2-40B4-BE49-F238E27FC236}">
                <a16:creationId xmlns:a16="http://schemas.microsoft.com/office/drawing/2014/main" id="{F5E5E34B-A696-9570-F192-74230A23CE4E}"/>
              </a:ext>
            </a:extLst>
          </p:cNvPr>
          <p:cNvGraphicFramePr>
            <a:graphicFrameLocks noGrp="1"/>
          </p:cNvGraphicFramePr>
          <p:nvPr>
            <p:extLst>
              <p:ext uri="{D42A27DB-BD31-4B8C-83A1-F6EECF244321}">
                <p14:modId xmlns:p14="http://schemas.microsoft.com/office/powerpoint/2010/main" val="3941286416"/>
              </p:ext>
            </p:extLst>
          </p:nvPr>
        </p:nvGraphicFramePr>
        <p:xfrm>
          <a:off x="1343472" y="764705"/>
          <a:ext cx="9433050" cy="5904657"/>
        </p:xfrm>
        <a:graphic>
          <a:graphicData uri="http://schemas.openxmlformats.org/drawingml/2006/table">
            <a:tbl>
              <a:tblPr firstRow="1" bandRow="1">
                <a:tableStyleId>{5C22544A-7EE6-4342-B048-85BDC9FD1C3A}</a:tableStyleId>
              </a:tblPr>
              <a:tblGrid>
                <a:gridCol w="1886610">
                  <a:extLst>
                    <a:ext uri="{9D8B030D-6E8A-4147-A177-3AD203B41FA5}">
                      <a16:colId xmlns:a16="http://schemas.microsoft.com/office/drawing/2014/main" val="3777428223"/>
                    </a:ext>
                  </a:extLst>
                </a:gridCol>
                <a:gridCol w="1886610">
                  <a:extLst>
                    <a:ext uri="{9D8B030D-6E8A-4147-A177-3AD203B41FA5}">
                      <a16:colId xmlns:a16="http://schemas.microsoft.com/office/drawing/2014/main" val="451334802"/>
                    </a:ext>
                  </a:extLst>
                </a:gridCol>
                <a:gridCol w="1886610">
                  <a:extLst>
                    <a:ext uri="{9D8B030D-6E8A-4147-A177-3AD203B41FA5}">
                      <a16:colId xmlns:a16="http://schemas.microsoft.com/office/drawing/2014/main" val="1180024329"/>
                    </a:ext>
                  </a:extLst>
                </a:gridCol>
                <a:gridCol w="1886610">
                  <a:extLst>
                    <a:ext uri="{9D8B030D-6E8A-4147-A177-3AD203B41FA5}">
                      <a16:colId xmlns:a16="http://schemas.microsoft.com/office/drawing/2014/main" val="3125846412"/>
                    </a:ext>
                  </a:extLst>
                </a:gridCol>
                <a:gridCol w="1886610">
                  <a:extLst>
                    <a:ext uri="{9D8B030D-6E8A-4147-A177-3AD203B41FA5}">
                      <a16:colId xmlns:a16="http://schemas.microsoft.com/office/drawing/2014/main" val="3934179278"/>
                    </a:ext>
                  </a:extLst>
                </a:gridCol>
              </a:tblGrid>
              <a:tr h="536787">
                <a:tc>
                  <a:txBody>
                    <a:bodyPr/>
                    <a:lstStyle/>
                    <a:p>
                      <a:r>
                        <a:rPr kumimoji="1" lang="ja-JP" altLang="en-US" sz="1400" b="1" dirty="0">
                          <a:solidFill>
                            <a:schemeClr val="tx1"/>
                          </a:solidFill>
                        </a:rPr>
                        <a:t>社名</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solidFill>
                  </a:tcPr>
                </a:tc>
                <a:tc gridSpan="4">
                  <a:txBody>
                    <a:bodyPr/>
                    <a:lstStyle/>
                    <a:p>
                      <a:endParaRPr kumimoji="1" lang="ja-JP" altLang="en-US" dirty="0"/>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extLst>
                  <a:ext uri="{0D108BD9-81ED-4DB2-BD59-A6C34878D82A}">
                    <a16:rowId xmlns:a16="http://schemas.microsoft.com/office/drawing/2014/main" val="420195345"/>
                  </a:ext>
                </a:extLst>
              </a:tr>
              <a:tr h="536787">
                <a:tc>
                  <a:txBody>
                    <a:bodyPr/>
                    <a:lstStyle/>
                    <a:p>
                      <a:r>
                        <a:rPr kumimoji="1" lang="ja-JP" altLang="en-US" sz="1400" b="1" dirty="0"/>
                        <a:t>代表者</a:t>
                      </a:r>
                      <a:endParaRPr kumimoji="1" lang="en-US" altLang="ja-JP" sz="1400" b="1" dirty="0"/>
                    </a:p>
                    <a:p>
                      <a:r>
                        <a:rPr kumimoji="1" lang="ja-JP" altLang="en-US" sz="1400" b="1" dirty="0"/>
                        <a:t>（役職・氏名）</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4">
                  <a:txBody>
                    <a:bodyPr/>
                    <a:lstStyle/>
                    <a:p>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extLst>
                  <a:ext uri="{0D108BD9-81ED-4DB2-BD59-A6C34878D82A}">
                    <a16:rowId xmlns:a16="http://schemas.microsoft.com/office/drawing/2014/main" val="2390572187"/>
                  </a:ext>
                </a:extLst>
              </a:tr>
              <a:tr h="536787">
                <a:tc rowSpan="3">
                  <a:txBody>
                    <a:bodyPr/>
                    <a:lstStyle/>
                    <a:p>
                      <a:r>
                        <a:rPr kumimoji="1" lang="ja-JP" altLang="en-US" sz="1400" b="1" dirty="0"/>
                        <a:t>連絡先</a:t>
                      </a:r>
                      <a:endParaRPr kumimoji="1" lang="ja-JP" altLang="en-US" sz="1400" b="1" dirty="0">
                        <a:solidFill>
                          <a:srgbClr val="0070C0"/>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kumimoji="1" lang="ja-JP" altLang="en-US" dirty="0">
                          <a:solidFill>
                            <a:schemeClr val="tx1"/>
                          </a:solidFill>
                        </a:rPr>
                        <a:t>担当者名</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3">
                  <a:txBody>
                    <a:bodyPr/>
                    <a:lstStyle/>
                    <a:p>
                      <a:endParaRPr kumimoji="1" lang="ja-JP" altLang="en-US"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580631963"/>
                  </a:ext>
                </a:extLst>
              </a:tr>
              <a:tr h="536787">
                <a:tc vMerge="1">
                  <a:txBody>
                    <a:bodyPr/>
                    <a:lstStyle/>
                    <a:p>
                      <a:endParaRPr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kumimoji="1" lang="en-US" altLang="ja-JP" dirty="0"/>
                        <a:t>Tel</a:t>
                      </a: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kumimoji="1" lang="ja-JP" altLang="en-US"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kumimoji="1" lang="en-US" altLang="ja-JP" dirty="0"/>
                        <a:t>Fax:</a:t>
                      </a:r>
                      <a:endParaRPr kumimoji="1" lang="ja-JP" altLang="en-US"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kumimoji="1" lang="ja-JP" altLang="en-US"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870208110"/>
                  </a:ext>
                </a:extLst>
              </a:tr>
              <a:tr h="536787">
                <a:tc vMerge="1">
                  <a:txBody>
                    <a:bodyPr/>
                    <a:lstStyle/>
                    <a:p>
                      <a:endParaRPr kumimoji="1" lang="ja-JP" altLang="en-US" sz="14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a:txBody>
                    <a:bodyPr/>
                    <a:lstStyle/>
                    <a:p>
                      <a:r>
                        <a:rPr kumimoji="1" lang="en-US" altLang="ja-JP" dirty="0"/>
                        <a:t>e-mail</a:t>
                      </a: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3">
                  <a:txBody>
                    <a:bodyPr/>
                    <a:lstStyle/>
                    <a:p>
                      <a:endParaRPr kumimoji="1" lang="ja-JP" altLang="en-US"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extLst>
                  <a:ext uri="{0D108BD9-81ED-4DB2-BD59-A6C34878D82A}">
                    <a16:rowId xmlns:a16="http://schemas.microsoft.com/office/drawing/2014/main" val="4029095795"/>
                  </a:ext>
                </a:extLst>
              </a:tr>
              <a:tr h="536787">
                <a:tc>
                  <a:txBody>
                    <a:bodyPr/>
                    <a:lstStyle/>
                    <a:p>
                      <a:r>
                        <a:rPr kumimoji="1" lang="ja-JP" altLang="en-US" sz="1400" b="1" dirty="0"/>
                        <a:t>本社所在地</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4">
                  <a:txBody>
                    <a:bodyPr/>
                    <a:lstStyle/>
                    <a:p>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extLst>
                  <a:ext uri="{0D108BD9-81ED-4DB2-BD59-A6C34878D82A}">
                    <a16:rowId xmlns:a16="http://schemas.microsoft.com/office/drawing/2014/main" val="836674171"/>
                  </a:ext>
                </a:extLst>
              </a:tr>
              <a:tr h="536787">
                <a:tc>
                  <a:txBody>
                    <a:bodyPr/>
                    <a:lstStyle/>
                    <a:p>
                      <a:r>
                        <a:rPr kumimoji="1" lang="ja-JP" altLang="en-US" sz="1400" b="1" dirty="0"/>
                        <a:t>設立年月日</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r>
                        <a:rPr kumimoji="1" lang="ja-JP" altLang="en-US" dirty="0"/>
                        <a:t>　　　　　　　年　　　　　月　　　　　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a:txBody>
                    <a:bodyPr/>
                    <a:lstStyle/>
                    <a:p>
                      <a:pPr algn="ctr"/>
                      <a:r>
                        <a:rPr kumimoji="1" lang="ja-JP" altLang="en-US" sz="1400" b="1" dirty="0"/>
                        <a:t>決算月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138892964"/>
                  </a:ext>
                </a:extLst>
              </a:tr>
              <a:tr h="536787">
                <a:tc>
                  <a:txBody>
                    <a:bodyPr/>
                    <a:lstStyle/>
                    <a:p>
                      <a:r>
                        <a:rPr kumimoji="1" lang="ja-JP" altLang="en-US" sz="1400" b="1" dirty="0"/>
                        <a:t>資本金</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r>
                        <a:rPr kumimoji="1" lang="ja-JP" altLang="en-US" dirty="0"/>
                        <a:t>　　　　　　　　　　　　　　　　　　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a:txBody>
                    <a:bodyPr/>
                    <a:lstStyle/>
                    <a:p>
                      <a:pPr algn="ctr"/>
                      <a:r>
                        <a:rPr kumimoji="1" lang="ja-JP" altLang="en-US" sz="1400" b="1" dirty="0"/>
                        <a:t>従業員数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kumimoji="1" lang="ja-JP" altLang="en-US"/>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403212092"/>
                  </a:ext>
                </a:extLst>
              </a:tr>
              <a:tr h="536787">
                <a:tc>
                  <a:txBody>
                    <a:bodyPr/>
                    <a:lstStyle/>
                    <a:p>
                      <a:r>
                        <a:rPr kumimoji="1" lang="ja-JP" altLang="en-US" sz="1400" b="1" dirty="0"/>
                        <a:t>事業内容</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4">
                  <a:txBody>
                    <a:bodyPr/>
                    <a:lstStyle/>
                    <a:p>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extLst>
                  <a:ext uri="{0D108BD9-81ED-4DB2-BD59-A6C34878D82A}">
                    <a16:rowId xmlns:a16="http://schemas.microsoft.com/office/drawing/2014/main" val="3035393439"/>
                  </a:ext>
                </a:extLst>
              </a:tr>
              <a:tr h="536787">
                <a:tc>
                  <a:txBody>
                    <a:bodyPr/>
                    <a:lstStyle/>
                    <a:p>
                      <a:r>
                        <a:rPr kumimoji="1" lang="ja-JP" altLang="en-US" sz="1400" b="1" dirty="0"/>
                        <a:t>主な出資者</a:t>
                      </a:r>
                      <a:endParaRPr kumimoji="1" lang="en-US" altLang="ja-JP" sz="1400" b="1" dirty="0"/>
                    </a:p>
                    <a:p>
                      <a:r>
                        <a:rPr kumimoji="1" lang="ja-JP" altLang="en-US" sz="1400" b="1" dirty="0"/>
                        <a:t>（出資比率）</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4">
                  <a:txBody>
                    <a:bodyPr/>
                    <a:lstStyle/>
                    <a:p>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gradFill>
                      <a:gsLst>
                        <a:gs pos="0">
                          <a:schemeClr val="accent3"/>
                        </a:gs>
                        <a:gs pos="50000">
                          <a:schemeClr val="accent3"/>
                        </a:gs>
                        <a:gs pos="100000">
                          <a:schemeClr val="accent3"/>
                        </a:gs>
                      </a:gsLst>
                      <a:lin ang="0" scaled="1"/>
                    </a:gradFill>
                  </a:tcPr>
                </a:tc>
                <a:extLst>
                  <a:ext uri="{0D108BD9-81ED-4DB2-BD59-A6C34878D82A}">
                    <a16:rowId xmlns:a16="http://schemas.microsoft.com/office/drawing/2014/main" val="1339656383"/>
                  </a:ext>
                </a:extLst>
              </a:tr>
              <a:tr h="536787">
                <a:tc>
                  <a:txBody>
                    <a:bodyPr/>
                    <a:lstStyle/>
                    <a:p>
                      <a:r>
                        <a:rPr kumimoji="1" lang="ja-JP" altLang="en-US" sz="1400" b="1" dirty="0"/>
                        <a:t>本表作成責任者</a:t>
                      </a:r>
                      <a:endParaRPr kumimoji="1" lang="en-US" altLang="ja-JP" sz="1400" b="1" dirty="0"/>
                    </a:p>
                    <a:p>
                      <a:r>
                        <a:rPr kumimoji="1" lang="ja-JP" altLang="en-US" sz="1400" b="1" dirty="0"/>
                        <a:t>（所属・役職・氏名）</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2"/>
                    </a:solidFill>
                  </a:tcPr>
                </a:tc>
                <a:tc gridSpan="4">
                  <a:txBody>
                    <a:bodyPr/>
                    <a:lstStyle/>
                    <a:p>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18110007"/>
                  </a:ext>
                </a:extLst>
              </a:tr>
            </a:tbl>
          </a:graphicData>
        </a:graphic>
      </p:graphicFrame>
      <p:sp>
        <p:nvSpPr>
          <p:cNvPr id="3" name="正方形/長方形 2">
            <a:extLst>
              <a:ext uri="{FF2B5EF4-FFF2-40B4-BE49-F238E27FC236}">
                <a16:creationId xmlns:a16="http://schemas.microsoft.com/office/drawing/2014/main" id="{96E81001-1DBD-E707-DCD8-32897E664B84}"/>
              </a:ext>
            </a:extLst>
          </p:cNvPr>
          <p:cNvSpPr/>
          <p:nvPr/>
        </p:nvSpPr>
        <p:spPr>
          <a:xfrm>
            <a:off x="5447928" y="692696"/>
            <a:ext cx="5904656" cy="1368152"/>
          </a:xfrm>
          <a:prstGeom prst="rect">
            <a:avLst/>
          </a:prstGeom>
          <a:solidFill>
            <a:schemeClr val="accent6">
              <a:lumMod val="20000"/>
              <a:lumOff val="80000"/>
            </a:scheme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0000" eaLnBrk="1" fontAlgn="auto" hangingPunct="1">
              <a:spcBef>
                <a:spcPts val="0"/>
              </a:spcBef>
              <a:spcAft>
                <a:spcPts val="0"/>
              </a:spcAft>
            </a:pPr>
            <a:r>
              <a:rPr lang="en-US" altLang="ja-JP" sz="1400" b="1" dirty="0">
                <a:solidFill>
                  <a:srgbClr val="FF0000"/>
                </a:solidFill>
                <a:latin typeface="Meiryo UI" panose="020B0604030504040204" pitchFamily="50" charset="-128"/>
                <a:ea typeface="Meiryo UI" panose="020B0604030504040204" pitchFamily="50" charset="-128"/>
              </a:rPr>
              <a:t>【</a:t>
            </a:r>
            <a:r>
              <a:rPr lang="ja-JP" altLang="en-US" sz="1400" b="1" dirty="0">
                <a:solidFill>
                  <a:srgbClr val="FF0000"/>
                </a:solidFill>
                <a:latin typeface="Meiryo UI" panose="020B0604030504040204" pitchFamily="50" charset="-128"/>
                <a:ea typeface="Meiryo UI" panose="020B0604030504040204" pitchFamily="50" charset="-128"/>
              </a:rPr>
              <a:t>記入上の注意</a:t>
            </a:r>
            <a:r>
              <a:rPr lang="en-US" altLang="ja-JP" sz="1400" b="1" dirty="0">
                <a:solidFill>
                  <a:srgbClr val="FF0000"/>
                </a:solidFill>
                <a:latin typeface="Meiryo UI" panose="020B0604030504040204" pitchFamily="50" charset="-128"/>
                <a:ea typeface="Meiryo UI" panose="020B0604030504040204" pitchFamily="50" charset="-128"/>
              </a:rPr>
              <a:t>】</a:t>
            </a:r>
          </a:p>
          <a:p>
            <a:pPr defTabSz="180000" eaLnBrk="1" fontAlgn="auto" hangingPunct="1">
              <a:spcBef>
                <a:spcPts val="0"/>
              </a:spcBef>
              <a:spcAft>
                <a:spcPts val="0"/>
              </a:spcAft>
            </a:pPr>
            <a:r>
              <a:rPr lang="en-US" altLang="ja-JP" sz="1400" dirty="0">
                <a:solidFill>
                  <a:srgbClr val="FF0000"/>
                </a:solidFill>
              </a:rPr>
              <a:t>※</a:t>
            </a:r>
            <a:r>
              <a:rPr lang="ja-JP" altLang="en-US" sz="1400" dirty="0">
                <a:solidFill>
                  <a:srgbClr val="FF0000"/>
                </a:solidFill>
              </a:rPr>
              <a:t>各項目について、直近決算年度末の数値を補助事業者毎に記入してください</a:t>
            </a:r>
          </a:p>
          <a:p>
            <a:pPr defTabSz="180000" eaLnBrk="1" fontAlgn="auto" hangingPunct="1">
              <a:spcBef>
                <a:spcPts val="0"/>
              </a:spcBef>
              <a:spcAft>
                <a:spcPts val="0"/>
              </a:spcAft>
            </a:pPr>
            <a:r>
              <a:rPr lang="en-US" altLang="ja-JP" sz="1400" dirty="0">
                <a:solidFill>
                  <a:srgbClr val="FF0000"/>
                </a:solidFill>
              </a:rPr>
              <a:t>※</a:t>
            </a:r>
            <a:r>
              <a:rPr lang="ja-JP" altLang="en-US" sz="1400" dirty="0">
                <a:solidFill>
                  <a:srgbClr val="FF0000"/>
                </a:solidFill>
              </a:rPr>
              <a:t>共同申請の場合、本表は事業者毎に作成してください</a:t>
            </a:r>
            <a:endParaRPr lang="en-US" altLang="ja-JP" sz="1400" dirty="0">
              <a:solidFill>
                <a:srgbClr val="FF0000"/>
              </a:solidFill>
            </a:endParaRPr>
          </a:p>
          <a:p>
            <a:pPr defTabSz="180000" eaLnBrk="1" fontAlgn="auto" hangingPunct="1">
              <a:spcBef>
                <a:spcPts val="0"/>
              </a:spcBef>
              <a:spcAft>
                <a:spcPts val="0"/>
              </a:spcAft>
            </a:pPr>
            <a:r>
              <a:rPr lang="en-US" altLang="ja-JP" sz="1400" dirty="0">
                <a:solidFill>
                  <a:srgbClr val="FF0000"/>
                </a:solidFill>
              </a:rPr>
              <a:t>※</a:t>
            </a:r>
            <a:r>
              <a:rPr lang="ja-JP" altLang="en-US" sz="1400" dirty="0">
                <a:solidFill>
                  <a:srgbClr val="FF0000"/>
                </a:solidFill>
              </a:rPr>
              <a:t>連絡先は、申請内容の確認等において利用いたしますので、ご担当者様の</a:t>
            </a:r>
            <a:endParaRPr lang="en-US" altLang="ja-JP" sz="1400" dirty="0">
              <a:solidFill>
                <a:srgbClr val="FF0000"/>
              </a:solidFill>
            </a:endParaRPr>
          </a:p>
          <a:p>
            <a:pPr defTabSz="180000" eaLnBrk="1" fontAlgn="auto" hangingPunct="1">
              <a:spcBef>
                <a:spcPts val="0"/>
              </a:spcBef>
              <a:spcAft>
                <a:spcPts val="0"/>
              </a:spcAft>
            </a:pPr>
            <a:r>
              <a:rPr lang="ja-JP" altLang="en-US" sz="1400" dirty="0">
                <a:solidFill>
                  <a:srgbClr val="FF0000"/>
                </a:solidFill>
              </a:rPr>
              <a:t>　 連絡先を記入してください</a:t>
            </a:r>
            <a:endParaRPr lang="en-US" altLang="ja-JP" sz="1400" dirty="0">
              <a:solidFill>
                <a:srgbClr val="FF0000"/>
              </a:solidFill>
            </a:endParaRPr>
          </a:p>
          <a:p>
            <a:pPr defTabSz="180000" eaLnBrk="1" fontAlgn="auto" hangingPunct="1">
              <a:spcBef>
                <a:spcPts val="0"/>
              </a:spcBef>
              <a:spcAft>
                <a:spcPts val="0"/>
              </a:spcAft>
            </a:pPr>
            <a:r>
              <a:rPr lang="en-US" altLang="ja-JP" sz="1400" dirty="0">
                <a:solidFill>
                  <a:srgbClr val="FF0000"/>
                </a:solidFill>
              </a:rPr>
              <a:t>※</a:t>
            </a:r>
            <a:r>
              <a:rPr lang="ja-JP" altLang="en-US" sz="1400" dirty="0">
                <a:solidFill>
                  <a:srgbClr val="FF0000"/>
                </a:solidFill>
              </a:rPr>
              <a:t>自治体等においては、資本金及び出資者の記入は不要です</a:t>
            </a:r>
          </a:p>
        </p:txBody>
      </p:sp>
    </p:spTree>
    <p:extLst>
      <p:ext uri="{BB962C8B-B14F-4D97-AF65-F5344CB8AC3E}">
        <p14:creationId xmlns:p14="http://schemas.microsoft.com/office/powerpoint/2010/main" val="3290482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4A170FFC-F7D2-8123-491F-24CC4BCCCE74}"/>
              </a:ext>
            </a:extLst>
          </p:cNvPr>
          <p:cNvGraphicFramePr>
            <a:graphicFrameLocks noGrp="1"/>
          </p:cNvGraphicFramePr>
          <p:nvPr>
            <p:extLst>
              <p:ext uri="{D42A27DB-BD31-4B8C-83A1-F6EECF244321}">
                <p14:modId xmlns:p14="http://schemas.microsoft.com/office/powerpoint/2010/main" val="2872183349"/>
              </p:ext>
            </p:extLst>
          </p:nvPr>
        </p:nvGraphicFramePr>
        <p:xfrm>
          <a:off x="191344" y="1196752"/>
          <a:ext cx="11737303" cy="5328595"/>
        </p:xfrm>
        <a:graphic>
          <a:graphicData uri="http://schemas.openxmlformats.org/drawingml/2006/table">
            <a:tbl>
              <a:tblPr firstRow="1" bandRow="1">
                <a:tableStyleId>{F5AB1C69-6EDB-4FF4-983F-18BD219EF322}</a:tableStyleId>
              </a:tblPr>
              <a:tblGrid>
                <a:gridCol w="1728192">
                  <a:extLst>
                    <a:ext uri="{9D8B030D-6E8A-4147-A177-3AD203B41FA5}">
                      <a16:colId xmlns:a16="http://schemas.microsoft.com/office/drawing/2014/main" val="1238226715"/>
                    </a:ext>
                  </a:extLst>
                </a:gridCol>
                <a:gridCol w="2016224">
                  <a:extLst>
                    <a:ext uri="{9D8B030D-6E8A-4147-A177-3AD203B41FA5}">
                      <a16:colId xmlns:a16="http://schemas.microsoft.com/office/drawing/2014/main" val="2656532102"/>
                    </a:ext>
                  </a:extLst>
                </a:gridCol>
                <a:gridCol w="2808312">
                  <a:extLst>
                    <a:ext uri="{9D8B030D-6E8A-4147-A177-3AD203B41FA5}">
                      <a16:colId xmlns:a16="http://schemas.microsoft.com/office/drawing/2014/main" val="4108597819"/>
                    </a:ext>
                  </a:extLst>
                </a:gridCol>
                <a:gridCol w="743433">
                  <a:extLst>
                    <a:ext uri="{9D8B030D-6E8A-4147-A177-3AD203B41FA5}">
                      <a16:colId xmlns:a16="http://schemas.microsoft.com/office/drawing/2014/main" val="313649169"/>
                    </a:ext>
                  </a:extLst>
                </a:gridCol>
                <a:gridCol w="2220571">
                  <a:extLst>
                    <a:ext uri="{9D8B030D-6E8A-4147-A177-3AD203B41FA5}">
                      <a16:colId xmlns:a16="http://schemas.microsoft.com/office/drawing/2014/main" val="2694971684"/>
                    </a:ext>
                  </a:extLst>
                </a:gridCol>
                <a:gridCol w="2220571">
                  <a:extLst>
                    <a:ext uri="{9D8B030D-6E8A-4147-A177-3AD203B41FA5}">
                      <a16:colId xmlns:a16="http://schemas.microsoft.com/office/drawing/2014/main" val="1885306025"/>
                    </a:ext>
                  </a:extLst>
                </a:gridCol>
              </a:tblGrid>
              <a:tr h="455230">
                <a:tc>
                  <a:txBody>
                    <a:bodyPr/>
                    <a:lstStyle/>
                    <a:p>
                      <a:pPr algn="ctr"/>
                      <a:r>
                        <a:rPr kumimoji="1" lang="ja-JP" altLang="en-US" sz="1400" b="1" dirty="0">
                          <a:solidFill>
                            <a:schemeClr val="tx1"/>
                          </a:solidFill>
                        </a:rPr>
                        <a:t>シメイ</a:t>
                      </a:r>
                    </a:p>
                  </a:txBody>
                  <a:tcPr anchor="ctr"/>
                </a:tc>
                <a:tc>
                  <a:txBody>
                    <a:bodyPr/>
                    <a:lstStyle/>
                    <a:p>
                      <a:pPr algn="ctr"/>
                      <a:r>
                        <a:rPr kumimoji="1" lang="ja-JP" altLang="en-US" sz="1400" b="1" dirty="0">
                          <a:solidFill>
                            <a:schemeClr val="tx1"/>
                          </a:solidFill>
                        </a:rPr>
                        <a:t>氏名</a:t>
                      </a:r>
                    </a:p>
                  </a:txBody>
                  <a:tcPr anchor="ctr"/>
                </a:tc>
                <a:tc>
                  <a:txBody>
                    <a:bodyPr/>
                    <a:lstStyle/>
                    <a:p>
                      <a:pPr algn="ctr"/>
                      <a:r>
                        <a:rPr kumimoji="1" lang="ja-JP" altLang="en-US" sz="1400" b="1" dirty="0">
                          <a:solidFill>
                            <a:schemeClr val="tx1"/>
                          </a:solidFill>
                        </a:rPr>
                        <a:t>生年月日</a:t>
                      </a:r>
                    </a:p>
                  </a:txBody>
                  <a:tcPr anchor="ctr"/>
                </a:tc>
                <a:tc>
                  <a:txBody>
                    <a:bodyPr/>
                    <a:lstStyle/>
                    <a:p>
                      <a:pPr algn="ctr"/>
                      <a:r>
                        <a:rPr kumimoji="1" lang="ja-JP" altLang="en-US" sz="1400" b="1" dirty="0">
                          <a:solidFill>
                            <a:schemeClr val="tx1"/>
                          </a:solidFill>
                        </a:rPr>
                        <a:t>年齢</a:t>
                      </a:r>
                    </a:p>
                  </a:txBody>
                  <a:tcPr anchor="ctr"/>
                </a:tc>
                <a:tc>
                  <a:txBody>
                    <a:bodyPr/>
                    <a:lstStyle/>
                    <a:p>
                      <a:pPr algn="ctr"/>
                      <a:r>
                        <a:rPr kumimoji="1" lang="ja-JP" altLang="en-US" sz="1400" b="1" dirty="0">
                          <a:solidFill>
                            <a:schemeClr val="tx1"/>
                          </a:solidFill>
                        </a:rPr>
                        <a:t>所属</a:t>
                      </a:r>
                    </a:p>
                  </a:txBody>
                  <a:tcPr anchor="ctr"/>
                </a:tc>
                <a:tc>
                  <a:txBody>
                    <a:bodyPr/>
                    <a:lstStyle/>
                    <a:p>
                      <a:pPr algn="ctr"/>
                      <a:r>
                        <a:rPr kumimoji="1" lang="ja-JP" altLang="en-US" sz="1400" b="1" dirty="0">
                          <a:solidFill>
                            <a:schemeClr val="tx1"/>
                          </a:solidFill>
                        </a:rPr>
                        <a:t>役職名</a:t>
                      </a:r>
                    </a:p>
                  </a:txBody>
                  <a:tcPr anchor="ctr"/>
                </a:tc>
                <a:extLst>
                  <a:ext uri="{0D108BD9-81ED-4DB2-BD59-A6C34878D82A}">
                    <a16:rowId xmlns:a16="http://schemas.microsoft.com/office/drawing/2014/main" val="914115145"/>
                  </a:ext>
                </a:extLst>
              </a:tr>
              <a:tr h="541485">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extLst>
                  <a:ext uri="{0D108BD9-81ED-4DB2-BD59-A6C34878D82A}">
                    <a16:rowId xmlns:a16="http://schemas.microsoft.com/office/drawing/2014/main" val="2749021849"/>
                  </a:ext>
                </a:extLst>
              </a:tr>
              <a:tr h="541485">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a:p>
                  </a:txBody>
                  <a:tcPr anchor="ctr"/>
                </a:tc>
                <a:tc>
                  <a:txBody>
                    <a:bodyPr/>
                    <a:lstStyle/>
                    <a:p>
                      <a:endParaRPr kumimoji="1" lang="ja-JP" altLang="en-US" dirty="0"/>
                    </a:p>
                  </a:txBody>
                  <a:tcPr anchor="ctr"/>
                </a:tc>
                <a:tc>
                  <a:txBody>
                    <a:bodyPr/>
                    <a:lstStyle/>
                    <a:p>
                      <a:endParaRPr kumimoji="1" lang="ja-JP" altLang="en-US" dirty="0"/>
                    </a:p>
                  </a:txBody>
                  <a:tcPr anchor="ctr"/>
                </a:tc>
                <a:extLst>
                  <a:ext uri="{0D108BD9-81ED-4DB2-BD59-A6C34878D82A}">
                    <a16:rowId xmlns:a16="http://schemas.microsoft.com/office/drawing/2014/main" val="1253021091"/>
                  </a:ext>
                </a:extLst>
              </a:tr>
              <a:tr h="541485">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a:p>
                  </a:txBody>
                  <a:tcPr anchor="ctr"/>
                </a:tc>
                <a:tc>
                  <a:txBody>
                    <a:bodyPr/>
                    <a:lstStyle/>
                    <a:p>
                      <a:endParaRPr kumimoji="1" lang="ja-JP" altLang="en-US"/>
                    </a:p>
                  </a:txBody>
                  <a:tcPr anchor="ctr"/>
                </a:tc>
                <a:tc>
                  <a:txBody>
                    <a:bodyPr/>
                    <a:lstStyle/>
                    <a:p>
                      <a:endParaRPr kumimoji="1" lang="ja-JP" altLang="en-US"/>
                    </a:p>
                  </a:txBody>
                  <a:tcPr anchor="ctr"/>
                </a:tc>
                <a:extLst>
                  <a:ext uri="{0D108BD9-81ED-4DB2-BD59-A6C34878D82A}">
                    <a16:rowId xmlns:a16="http://schemas.microsoft.com/office/drawing/2014/main" val="1542928233"/>
                  </a:ext>
                </a:extLst>
              </a:tr>
              <a:tr h="541485">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extLst>
                  <a:ext uri="{0D108BD9-81ED-4DB2-BD59-A6C34878D82A}">
                    <a16:rowId xmlns:a16="http://schemas.microsoft.com/office/drawing/2014/main" val="2318108632"/>
                  </a:ext>
                </a:extLst>
              </a:tr>
              <a:tr h="541485">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extLst>
                  <a:ext uri="{0D108BD9-81ED-4DB2-BD59-A6C34878D82A}">
                    <a16:rowId xmlns:a16="http://schemas.microsoft.com/office/drawing/2014/main" val="1388146137"/>
                  </a:ext>
                </a:extLst>
              </a:tr>
              <a:tr h="541485">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extLst>
                  <a:ext uri="{0D108BD9-81ED-4DB2-BD59-A6C34878D82A}">
                    <a16:rowId xmlns:a16="http://schemas.microsoft.com/office/drawing/2014/main" val="578182130"/>
                  </a:ext>
                </a:extLst>
              </a:tr>
              <a:tr h="541485">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extLst>
                  <a:ext uri="{0D108BD9-81ED-4DB2-BD59-A6C34878D82A}">
                    <a16:rowId xmlns:a16="http://schemas.microsoft.com/office/drawing/2014/main" val="871787117"/>
                  </a:ext>
                </a:extLst>
              </a:tr>
              <a:tr h="541485">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extLst>
                  <a:ext uri="{0D108BD9-81ED-4DB2-BD59-A6C34878D82A}">
                    <a16:rowId xmlns:a16="http://schemas.microsoft.com/office/drawing/2014/main" val="1005124457"/>
                  </a:ext>
                </a:extLst>
              </a:tr>
              <a:tr h="541485">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extLst>
                  <a:ext uri="{0D108BD9-81ED-4DB2-BD59-A6C34878D82A}">
                    <a16:rowId xmlns:a16="http://schemas.microsoft.com/office/drawing/2014/main" val="1724849534"/>
                  </a:ext>
                </a:extLst>
              </a:tr>
            </a:tbl>
          </a:graphicData>
        </a:graphic>
      </p:graphicFrame>
      <p:sp>
        <p:nvSpPr>
          <p:cNvPr id="4" name="テキスト ボックス 3">
            <a:extLst>
              <a:ext uri="{FF2B5EF4-FFF2-40B4-BE49-F238E27FC236}">
                <a16:creationId xmlns:a16="http://schemas.microsoft.com/office/drawing/2014/main" id="{6BC160B5-5E13-6369-6B75-7B0E04663412}"/>
              </a:ext>
            </a:extLst>
          </p:cNvPr>
          <p:cNvSpPr txBox="1"/>
          <p:nvPr/>
        </p:nvSpPr>
        <p:spPr>
          <a:xfrm>
            <a:off x="5303912" y="4263360"/>
            <a:ext cx="5976664" cy="1872208"/>
          </a:xfrm>
          <a:prstGeom prst="rect">
            <a:avLst/>
          </a:prstGeom>
          <a:solidFill>
            <a:schemeClr val="accent6">
              <a:lumMod val="20000"/>
              <a:lumOff val="80000"/>
            </a:schemeClr>
          </a:solidFill>
          <a:ln w="3175">
            <a:solidFill>
              <a:srgbClr val="FF0000"/>
            </a:solidFill>
            <a:prstDash val="sysDash"/>
          </a:ln>
          <a:effectLst/>
        </p:spPr>
        <p:txBody>
          <a:bodyPr anchor="ctr"/>
          <a:lstStyle/>
          <a:p>
            <a:pPr defTabSz="180000" eaLnBrk="1" fontAlgn="auto" hangingPunct="1">
              <a:spcBef>
                <a:spcPts val="0"/>
              </a:spcBef>
              <a:spcAft>
                <a:spcPts val="0"/>
              </a:spcAft>
              <a:defRPr/>
            </a:pPr>
            <a:r>
              <a:rPr lang="en-US" altLang="ja-JP" sz="1400" b="1" dirty="0">
                <a:solidFill>
                  <a:srgbClr val="FF0000"/>
                </a:solidFill>
              </a:rPr>
              <a:t>【</a:t>
            </a:r>
            <a:r>
              <a:rPr lang="ja-JP" altLang="en-US" sz="1400" b="1" dirty="0">
                <a:solidFill>
                  <a:srgbClr val="FF0000"/>
                </a:solidFill>
              </a:rPr>
              <a:t>記入上の注意</a:t>
            </a:r>
            <a:r>
              <a:rPr lang="en-US" altLang="ja-JP" sz="1400" b="1" dirty="0">
                <a:solidFill>
                  <a:srgbClr val="FF0000"/>
                </a:solidFill>
              </a:rPr>
              <a:t>】</a:t>
            </a:r>
          </a:p>
          <a:p>
            <a:pPr defTabSz="180000"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代表者を含めた役員全員を記入してください</a:t>
            </a:r>
            <a:endParaRPr lang="en-US" altLang="ja-JP" sz="1400" dirty="0">
              <a:solidFill>
                <a:srgbClr val="FF0000"/>
              </a:solidFill>
            </a:endParaRPr>
          </a:p>
          <a:p>
            <a:pPr defTabSz="180000"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記載しきれない場合は、適宜行を追加してください</a:t>
            </a:r>
            <a:endParaRPr lang="en-US" altLang="ja-JP" sz="1400" dirty="0">
              <a:solidFill>
                <a:srgbClr val="FF0000"/>
              </a:solidFill>
            </a:endParaRPr>
          </a:p>
          <a:p>
            <a:pPr defTabSz="180000"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氏名漢字は全角とし、姓と名の間も全角で１マス空けてください</a:t>
            </a:r>
            <a:endParaRPr lang="en-US" altLang="ja-JP" sz="1400" dirty="0">
              <a:solidFill>
                <a:srgbClr val="FF0000"/>
              </a:solidFill>
            </a:endParaRPr>
          </a:p>
          <a:p>
            <a:pPr defTabSz="180000"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生年月日は和暦とし、大正は</a:t>
            </a:r>
            <a:r>
              <a:rPr lang="en-US" altLang="ja-JP" sz="1400" dirty="0">
                <a:solidFill>
                  <a:srgbClr val="FF0000"/>
                </a:solidFill>
              </a:rPr>
              <a:t>T</a:t>
            </a:r>
            <a:r>
              <a:rPr lang="ja-JP" altLang="en-US" sz="1400" dirty="0">
                <a:solidFill>
                  <a:srgbClr val="FF0000"/>
                </a:solidFill>
              </a:rPr>
              <a:t>、昭和は</a:t>
            </a:r>
            <a:r>
              <a:rPr lang="en-US" altLang="ja-JP" sz="1400" dirty="0">
                <a:solidFill>
                  <a:srgbClr val="FF0000"/>
                </a:solidFill>
              </a:rPr>
              <a:t>S</a:t>
            </a:r>
            <a:r>
              <a:rPr lang="ja-JP" altLang="en-US" sz="1400" dirty="0">
                <a:solidFill>
                  <a:srgbClr val="FF0000"/>
                </a:solidFill>
              </a:rPr>
              <a:t>、平成は</a:t>
            </a:r>
            <a:r>
              <a:rPr lang="en-US" altLang="ja-JP" sz="1400" dirty="0">
                <a:solidFill>
                  <a:srgbClr val="FF0000"/>
                </a:solidFill>
              </a:rPr>
              <a:t>H</a:t>
            </a:r>
            <a:r>
              <a:rPr lang="ja-JP" altLang="en-US" sz="1400" dirty="0">
                <a:solidFill>
                  <a:srgbClr val="FF0000"/>
                </a:solidFill>
              </a:rPr>
              <a:t>で記入してください</a:t>
            </a:r>
            <a:endParaRPr lang="en-US" altLang="ja-JP" sz="1400" dirty="0">
              <a:solidFill>
                <a:srgbClr val="FF0000"/>
              </a:solidFill>
            </a:endParaRPr>
          </a:p>
          <a:p>
            <a:pPr defTabSz="180000"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外国人の場合は半角とし，氏名欄にローマ字を記入し、シメイ欄にカナ読みを</a:t>
            </a:r>
            <a:r>
              <a:rPr lang="en-US" altLang="ja-JP" sz="1400" dirty="0">
                <a:solidFill>
                  <a:srgbClr val="FF0000"/>
                </a:solidFill>
              </a:rPr>
              <a:t>	</a:t>
            </a:r>
            <a:r>
              <a:rPr lang="ja-JP" altLang="en-US" sz="1400" dirty="0">
                <a:solidFill>
                  <a:srgbClr val="FF0000"/>
                </a:solidFill>
              </a:rPr>
              <a:t>記入</a:t>
            </a:r>
            <a:r>
              <a:rPr lang="en-US" altLang="ja-JP" sz="1400" dirty="0">
                <a:solidFill>
                  <a:srgbClr val="FF0000"/>
                </a:solidFill>
              </a:rPr>
              <a:t>	</a:t>
            </a:r>
            <a:r>
              <a:rPr lang="ja-JP" altLang="en-US" sz="1400" dirty="0">
                <a:solidFill>
                  <a:srgbClr val="FF0000"/>
                </a:solidFill>
              </a:rPr>
              <a:t>してください</a:t>
            </a:r>
            <a:endParaRPr lang="en-US" altLang="ja-JP" sz="1400" dirty="0">
              <a:solidFill>
                <a:srgbClr val="FF0000"/>
              </a:solidFill>
            </a:endParaRPr>
          </a:p>
          <a:p>
            <a:pPr defTabSz="180000"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役員の生年月日等が非公開の場合は、未記入で構いません</a:t>
            </a:r>
            <a:endParaRPr lang="en-US" altLang="ja-JP" sz="1400" dirty="0">
              <a:solidFill>
                <a:srgbClr val="FF0000"/>
              </a:solidFill>
            </a:endParaRPr>
          </a:p>
        </p:txBody>
      </p:sp>
      <p:sp>
        <p:nvSpPr>
          <p:cNvPr id="5" name="正方形/長方形 4">
            <a:extLst>
              <a:ext uri="{FF2B5EF4-FFF2-40B4-BE49-F238E27FC236}">
                <a16:creationId xmlns:a16="http://schemas.microsoft.com/office/drawing/2014/main" id="{3B7B7ED2-28A3-02AC-1273-7761164640AB}"/>
              </a:ext>
            </a:extLst>
          </p:cNvPr>
          <p:cNvSpPr/>
          <p:nvPr/>
        </p:nvSpPr>
        <p:spPr>
          <a:xfrm>
            <a:off x="191344" y="692696"/>
            <a:ext cx="5256584" cy="415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dirty="0">
                <a:solidFill>
                  <a:schemeClr val="tx1"/>
                </a:solidFill>
              </a:rPr>
              <a:t>事業者名</a:t>
            </a:r>
            <a:endParaRPr kumimoji="1" lang="ja-JP" altLang="en-US" dirty="0">
              <a:solidFill>
                <a:schemeClr val="tx1"/>
              </a:solidFill>
            </a:endParaRPr>
          </a:p>
        </p:txBody>
      </p:sp>
      <p:sp>
        <p:nvSpPr>
          <p:cNvPr id="6" name="タイトル 1">
            <a:extLst>
              <a:ext uri="{FF2B5EF4-FFF2-40B4-BE49-F238E27FC236}">
                <a16:creationId xmlns:a16="http://schemas.microsoft.com/office/drawing/2014/main" id="{4A7CF3B8-32E7-009D-ECE1-06BD5F7B1EE0}"/>
              </a:ext>
            </a:extLst>
          </p:cNvPr>
          <p:cNvSpPr txBox="1">
            <a:spLocks/>
          </p:cNvSpPr>
          <p:nvPr/>
        </p:nvSpPr>
        <p:spPr bwMode="auto">
          <a:xfrm>
            <a:off x="119336" y="56291"/>
            <a:ext cx="4968552"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18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a:lstStyle>
          <a:p>
            <a:r>
              <a:rPr lang="en-US" altLang="ja-JP" b="1" dirty="0">
                <a:latin typeface="Meiryo UI" panose="020B0604030504040204" pitchFamily="50" charset="-128"/>
                <a:ea typeface="Meiryo UI" panose="020B0604030504040204" pitchFamily="50" charset="-128"/>
              </a:rPr>
              <a:t>Ⅶ</a:t>
            </a:r>
            <a:r>
              <a:rPr lang="ja-JP" altLang="en-US" b="1" dirty="0">
                <a:latin typeface="Meiryo UI" panose="020B0604030504040204" pitchFamily="50" charset="-128"/>
                <a:ea typeface="Meiryo UI" panose="020B0604030504040204" pitchFamily="50" charset="-128"/>
              </a:rPr>
              <a:t>．補助事業者の概要（２／２）　役員</a:t>
            </a:r>
          </a:p>
        </p:txBody>
      </p:sp>
    </p:spTree>
    <p:extLst>
      <p:ext uri="{BB962C8B-B14F-4D97-AF65-F5344CB8AC3E}">
        <p14:creationId xmlns:p14="http://schemas.microsoft.com/office/powerpoint/2010/main" val="1834541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ctrTitle"/>
          </p:nvPr>
        </p:nvSpPr>
        <p:spPr>
          <a:xfrm>
            <a:off x="1968118" y="2069332"/>
            <a:ext cx="8420100" cy="703201"/>
          </a:xfrm>
        </p:spPr>
        <p:txBody>
          <a:bodyPr/>
          <a:lstStyle/>
          <a:p>
            <a:r>
              <a:rPr lang="ja-JP" altLang="en-US" sz="3200" dirty="0">
                <a:solidFill>
                  <a:srgbClr val="0000CC"/>
                </a:solidFill>
                <a:latin typeface="Meiryo UI" panose="020B0604030504040204" pitchFamily="50" charset="-128"/>
                <a:ea typeface="Meiryo UI" panose="020B0604030504040204" pitchFamily="50" charset="-128"/>
              </a:rPr>
              <a:t>補助事業の名称</a:t>
            </a:r>
          </a:p>
        </p:txBody>
      </p:sp>
      <p:sp>
        <p:nvSpPr>
          <p:cNvPr id="2" name="テキスト ボックス 1"/>
          <p:cNvSpPr txBox="1"/>
          <p:nvPr/>
        </p:nvSpPr>
        <p:spPr>
          <a:xfrm>
            <a:off x="4043772" y="6052180"/>
            <a:ext cx="3816424" cy="369332"/>
          </a:xfrm>
          <a:prstGeom prst="rect">
            <a:avLst/>
          </a:prstGeom>
          <a:noFill/>
        </p:spPr>
        <p:txBody>
          <a:bodyPr wrap="square" rtlCol="0">
            <a:spAutoFit/>
          </a:bodyPr>
          <a:lstStyle/>
          <a:p>
            <a:pPr algn="ctr"/>
            <a:r>
              <a:rPr kumimoji="1" lang="ja-JP" altLang="en-US" dirty="0"/>
              <a:t>申請日：</a:t>
            </a:r>
            <a:r>
              <a:rPr lang="ja-JP" altLang="en-US" dirty="0"/>
              <a:t>令和７</a:t>
            </a:r>
            <a:r>
              <a:rPr kumimoji="1" lang="ja-JP" altLang="en-US" dirty="0"/>
              <a:t>年○○月○○日</a:t>
            </a:r>
          </a:p>
        </p:txBody>
      </p:sp>
      <p:sp>
        <p:nvSpPr>
          <p:cNvPr id="4" name="テキスト ボックス 3"/>
          <p:cNvSpPr txBox="1"/>
          <p:nvPr/>
        </p:nvSpPr>
        <p:spPr>
          <a:xfrm>
            <a:off x="489536" y="5801"/>
            <a:ext cx="5688632" cy="338554"/>
          </a:xfrm>
          <a:prstGeom prst="rect">
            <a:avLst/>
          </a:prstGeom>
          <a:noFill/>
        </p:spPr>
        <p:txBody>
          <a:bodyPr wrap="square" rtlCol="0">
            <a:spAutoFit/>
          </a:bodyPr>
          <a:lstStyle/>
          <a:p>
            <a:r>
              <a:rPr lang="en-US" altLang="ja-JP" sz="1600" dirty="0"/>
              <a:t>(</a:t>
            </a:r>
            <a:r>
              <a:rPr lang="ja-JP" altLang="en-US" sz="1600" dirty="0"/>
              <a:t>様式第２</a:t>
            </a:r>
            <a:r>
              <a:rPr lang="en-US" altLang="ja-JP" sz="1600" dirty="0"/>
              <a:t>)</a:t>
            </a:r>
            <a:endParaRPr lang="ja-JP" altLang="en-US" sz="1600" dirty="0"/>
          </a:p>
        </p:txBody>
      </p:sp>
      <p:graphicFrame>
        <p:nvGraphicFramePr>
          <p:cNvPr id="10" name="表 9"/>
          <p:cNvGraphicFramePr>
            <a:graphicFrameLocks noGrp="1"/>
          </p:cNvGraphicFramePr>
          <p:nvPr>
            <p:extLst>
              <p:ext uri="{D42A27DB-BD31-4B8C-83A1-F6EECF244321}">
                <p14:modId xmlns:p14="http://schemas.microsoft.com/office/powerpoint/2010/main" val="4147858071"/>
              </p:ext>
            </p:extLst>
          </p:nvPr>
        </p:nvGraphicFramePr>
        <p:xfrm>
          <a:off x="8328248" y="85363"/>
          <a:ext cx="3528392" cy="304800"/>
        </p:xfrm>
        <a:graphic>
          <a:graphicData uri="http://schemas.openxmlformats.org/drawingml/2006/table">
            <a:tbl>
              <a:tblPr firstRow="1" bandRow="1">
                <a:tableStyleId>{5C22544A-7EE6-4342-B048-85BDC9FD1C3A}</a:tableStyleId>
              </a:tblPr>
              <a:tblGrid>
                <a:gridCol w="1660419">
                  <a:extLst>
                    <a:ext uri="{9D8B030D-6E8A-4147-A177-3AD203B41FA5}">
                      <a16:colId xmlns:a16="http://schemas.microsoft.com/office/drawing/2014/main" val="20000"/>
                    </a:ext>
                  </a:extLst>
                </a:gridCol>
                <a:gridCol w="1867973">
                  <a:extLst>
                    <a:ext uri="{9D8B030D-6E8A-4147-A177-3AD203B41FA5}">
                      <a16:colId xmlns:a16="http://schemas.microsoft.com/office/drawing/2014/main" val="20001"/>
                    </a:ext>
                  </a:extLst>
                </a:gridCol>
              </a:tblGrid>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cap="none" spc="0" dirty="0">
                          <a:ln w="0"/>
                          <a:solidFill>
                            <a:schemeClr val="tx1"/>
                          </a:solidFill>
                          <a:effectLst/>
                          <a:latin typeface="+mn-ea"/>
                          <a:ea typeface="+mn-ea"/>
                        </a:rPr>
                        <a:t>　補助金申請額</a:t>
                      </a:r>
                      <a:endParaRPr kumimoji="1" lang="en-US" altLang="ja-JP" sz="1400" b="0" cap="none" spc="0" dirty="0">
                        <a:ln w="0"/>
                        <a:solidFill>
                          <a:schemeClr val="tx1"/>
                        </a:solidFill>
                        <a:effectLst/>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400" b="0" cap="none" spc="0" dirty="0">
                          <a:ln w="0"/>
                          <a:solidFill>
                            <a:schemeClr val="tx1"/>
                          </a:solidFill>
                          <a:effectLst/>
                          <a:latin typeface="+mn-ea"/>
                          <a:ea typeface="+mn-ea"/>
                        </a:rPr>
                        <a:t>**,***,***</a:t>
                      </a:r>
                      <a:r>
                        <a:rPr kumimoji="1" lang="ja-JP" altLang="en-US" sz="1400" b="0" cap="none" spc="0" dirty="0">
                          <a:ln w="0"/>
                          <a:solidFill>
                            <a:schemeClr val="tx1"/>
                          </a:solidFill>
                          <a:effectLst/>
                          <a:latin typeface="+mn-ea"/>
                          <a:ea typeface="+mn-ea"/>
                        </a:rPr>
                        <a:t>円</a:t>
                      </a:r>
                      <a:endParaRPr kumimoji="1" lang="en-US" altLang="ja-JP" sz="1400" b="0" cap="none" spc="0" dirty="0">
                        <a:ln w="0"/>
                        <a:solidFill>
                          <a:schemeClr val="tx1"/>
                        </a:solidFill>
                        <a:effectLst/>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8" name="表 7">
            <a:extLst>
              <a:ext uri="{FF2B5EF4-FFF2-40B4-BE49-F238E27FC236}">
                <a16:creationId xmlns:a16="http://schemas.microsoft.com/office/drawing/2014/main" id="{419FEBFA-EA74-86F5-7A10-6EC68A0AB765}"/>
              </a:ext>
            </a:extLst>
          </p:cNvPr>
          <p:cNvGraphicFramePr>
            <a:graphicFrameLocks noGrp="1"/>
          </p:cNvGraphicFramePr>
          <p:nvPr>
            <p:extLst>
              <p:ext uri="{D42A27DB-BD31-4B8C-83A1-F6EECF244321}">
                <p14:modId xmlns:p14="http://schemas.microsoft.com/office/powerpoint/2010/main" val="3176090334"/>
              </p:ext>
            </p:extLst>
          </p:nvPr>
        </p:nvGraphicFramePr>
        <p:xfrm>
          <a:off x="299356" y="390861"/>
          <a:ext cx="2808312" cy="670560"/>
        </p:xfrm>
        <a:graphic>
          <a:graphicData uri="http://schemas.openxmlformats.org/drawingml/2006/table">
            <a:tbl>
              <a:tblPr firstRow="1" bandRow="1">
                <a:tableStyleId>{5C22544A-7EE6-4342-B048-85BDC9FD1C3A}</a:tableStyleId>
              </a:tblPr>
              <a:tblGrid>
                <a:gridCol w="351039">
                  <a:extLst>
                    <a:ext uri="{9D8B030D-6E8A-4147-A177-3AD203B41FA5}">
                      <a16:colId xmlns:a16="http://schemas.microsoft.com/office/drawing/2014/main" val="409186691"/>
                    </a:ext>
                  </a:extLst>
                </a:gridCol>
                <a:gridCol w="351039">
                  <a:extLst>
                    <a:ext uri="{9D8B030D-6E8A-4147-A177-3AD203B41FA5}">
                      <a16:colId xmlns:a16="http://schemas.microsoft.com/office/drawing/2014/main" val="2821359738"/>
                    </a:ext>
                  </a:extLst>
                </a:gridCol>
                <a:gridCol w="351039">
                  <a:extLst>
                    <a:ext uri="{9D8B030D-6E8A-4147-A177-3AD203B41FA5}">
                      <a16:colId xmlns:a16="http://schemas.microsoft.com/office/drawing/2014/main" val="717003342"/>
                    </a:ext>
                  </a:extLst>
                </a:gridCol>
                <a:gridCol w="351039">
                  <a:extLst>
                    <a:ext uri="{9D8B030D-6E8A-4147-A177-3AD203B41FA5}">
                      <a16:colId xmlns:a16="http://schemas.microsoft.com/office/drawing/2014/main" val="2704008769"/>
                    </a:ext>
                  </a:extLst>
                </a:gridCol>
                <a:gridCol w="351039">
                  <a:extLst>
                    <a:ext uri="{9D8B030D-6E8A-4147-A177-3AD203B41FA5}">
                      <a16:colId xmlns:a16="http://schemas.microsoft.com/office/drawing/2014/main" val="37666683"/>
                    </a:ext>
                  </a:extLst>
                </a:gridCol>
                <a:gridCol w="351039">
                  <a:extLst>
                    <a:ext uri="{9D8B030D-6E8A-4147-A177-3AD203B41FA5}">
                      <a16:colId xmlns:a16="http://schemas.microsoft.com/office/drawing/2014/main" val="3452444877"/>
                    </a:ext>
                  </a:extLst>
                </a:gridCol>
                <a:gridCol w="351039">
                  <a:extLst>
                    <a:ext uri="{9D8B030D-6E8A-4147-A177-3AD203B41FA5}">
                      <a16:colId xmlns:a16="http://schemas.microsoft.com/office/drawing/2014/main" val="2353994566"/>
                    </a:ext>
                  </a:extLst>
                </a:gridCol>
                <a:gridCol w="351039">
                  <a:extLst>
                    <a:ext uri="{9D8B030D-6E8A-4147-A177-3AD203B41FA5}">
                      <a16:colId xmlns:a16="http://schemas.microsoft.com/office/drawing/2014/main" val="2020299492"/>
                    </a:ext>
                  </a:extLst>
                </a:gridCol>
              </a:tblGrid>
              <a:tr h="252550">
                <a:tc gridSpan="8">
                  <a:txBody>
                    <a:bodyPr/>
                    <a:lstStyle/>
                    <a:p>
                      <a:pPr algn="ctr"/>
                      <a:r>
                        <a:rPr kumimoji="1" lang="ja-JP" altLang="en-US" sz="1400" b="0" dirty="0">
                          <a:solidFill>
                            <a:sysClr val="windowText" lastClr="000000"/>
                          </a:solidFill>
                        </a:rPr>
                        <a:t>受理番号（機構で記入）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18394580"/>
                  </a:ext>
                </a:extLst>
              </a:tr>
              <a:tr h="303059">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741447273"/>
                  </a:ext>
                </a:extLst>
              </a:tr>
            </a:tbl>
          </a:graphicData>
        </a:graphic>
      </p:graphicFrame>
      <p:sp>
        <p:nvSpPr>
          <p:cNvPr id="13" name="正方形/長方形 12">
            <a:extLst>
              <a:ext uri="{FF2B5EF4-FFF2-40B4-BE49-F238E27FC236}">
                <a16:creationId xmlns:a16="http://schemas.microsoft.com/office/drawing/2014/main" id="{604BB056-1ECE-C384-E445-6C0C27931C69}"/>
              </a:ext>
            </a:extLst>
          </p:cNvPr>
          <p:cNvSpPr/>
          <p:nvPr/>
        </p:nvSpPr>
        <p:spPr>
          <a:xfrm>
            <a:off x="263352" y="1027742"/>
            <a:ext cx="5688632" cy="703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sz="1100" dirty="0">
                <a:solidFill>
                  <a:schemeClr val="tx1"/>
                </a:solidFill>
              </a:rPr>
              <a:t>一般社団法人</a:t>
            </a:r>
            <a:r>
              <a:rPr kumimoji="1" lang="ja-JP" altLang="en-US" sz="1600" dirty="0">
                <a:solidFill>
                  <a:schemeClr val="tx1"/>
                </a:solidFill>
              </a:rPr>
              <a:t>低炭素投資促進機構</a:t>
            </a:r>
            <a:endParaRPr kumimoji="1" lang="en-US" altLang="ja-JP" sz="1600" dirty="0">
              <a:solidFill>
                <a:schemeClr val="tx1"/>
              </a:solidFill>
            </a:endParaRPr>
          </a:p>
          <a:p>
            <a:pPr eaLnBrk="1" fontAlgn="auto" hangingPunct="1">
              <a:spcBef>
                <a:spcPts val="0"/>
              </a:spcBef>
              <a:spcAft>
                <a:spcPts val="0"/>
              </a:spcAft>
            </a:pPr>
            <a:r>
              <a:rPr lang="ja-JP" altLang="en-US" sz="1600" dirty="0">
                <a:solidFill>
                  <a:schemeClr val="tx1"/>
                </a:solidFill>
              </a:rPr>
              <a:t>　理事長　柏木　孝夫殿　</a:t>
            </a:r>
            <a:r>
              <a:rPr lang="ja-JP" altLang="en-US" dirty="0">
                <a:solidFill>
                  <a:schemeClr val="tx1"/>
                </a:solidFill>
              </a:rPr>
              <a:t>　　　　</a:t>
            </a:r>
            <a:endParaRPr kumimoji="1" lang="ja-JP" altLang="en-US" dirty="0">
              <a:solidFill>
                <a:schemeClr val="tx1"/>
              </a:solidFill>
            </a:endParaRPr>
          </a:p>
        </p:txBody>
      </p:sp>
      <p:sp>
        <p:nvSpPr>
          <p:cNvPr id="14" name="正方形/長方形 13">
            <a:extLst>
              <a:ext uri="{FF2B5EF4-FFF2-40B4-BE49-F238E27FC236}">
                <a16:creationId xmlns:a16="http://schemas.microsoft.com/office/drawing/2014/main" id="{D550AB7B-FCA2-EE93-1D8C-C8953D4777E3}"/>
              </a:ext>
            </a:extLst>
          </p:cNvPr>
          <p:cNvSpPr/>
          <p:nvPr/>
        </p:nvSpPr>
        <p:spPr>
          <a:xfrm>
            <a:off x="2025995" y="3753745"/>
            <a:ext cx="8304345" cy="10818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0000" eaLnBrk="1" fontAlgn="auto" hangingPunct="1">
              <a:spcBef>
                <a:spcPts val="0"/>
              </a:spcBef>
              <a:spcAft>
                <a:spcPts val="0"/>
              </a:spcAft>
            </a:pPr>
            <a:r>
              <a:rPr kumimoji="1" lang="ja-JP" altLang="en-US" dirty="0">
                <a:solidFill>
                  <a:schemeClr val="tx1"/>
                </a:solidFill>
              </a:rPr>
              <a:t>申請者</a:t>
            </a:r>
            <a:r>
              <a:rPr kumimoji="1" lang="en-US" altLang="ja-JP" dirty="0">
                <a:solidFill>
                  <a:schemeClr val="tx1"/>
                </a:solidFill>
              </a:rPr>
              <a:t>		</a:t>
            </a:r>
            <a:r>
              <a:rPr kumimoji="1" lang="ja-JP" altLang="en-US" dirty="0">
                <a:solidFill>
                  <a:schemeClr val="tx1"/>
                </a:solidFill>
              </a:rPr>
              <a:t>住所</a:t>
            </a:r>
            <a:endParaRPr kumimoji="1" lang="en-US" altLang="ja-JP" dirty="0">
              <a:solidFill>
                <a:schemeClr val="tx1"/>
              </a:solidFill>
            </a:endParaRPr>
          </a:p>
          <a:p>
            <a:pPr eaLnBrk="1" fontAlgn="auto" hangingPunct="1">
              <a:spcBef>
                <a:spcPts val="0"/>
              </a:spcBef>
              <a:spcAft>
                <a:spcPts val="0"/>
              </a:spcAft>
            </a:pPr>
            <a:r>
              <a:rPr lang="en-US" altLang="ja-JP" dirty="0">
                <a:solidFill>
                  <a:schemeClr val="tx1"/>
                </a:solidFill>
              </a:rPr>
              <a:t>	</a:t>
            </a:r>
            <a:r>
              <a:rPr lang="ja-JP" altLang="en-US" dirty="0">
                <a:solidFill>
                  <a:schemeClr val="tx1"/>
                </a:solidFill>
              </a:rPr>
              <a:t>氏名　　</a:t>
            </a:r>
            <a:endParaRPr kumimoji="1" lang="ja-JP" altLang="en-US" dirty="0">
              <a:solidFill>
                <a:srgbClr val="FF0000"/>
              </a:solidFill>
            </a:endParaRPr>
          </a:p>
        </p:txBody>
      </p:sp>
      <p:sp>
        <p:nvSpPr>
          <p:cNvPr id="15" name="正方形/長方形 14">
            <a:extLst>
              <a:ext uri="{FF2B5EF4-FFF2-40B4-BE49-F238E27FC236}">
                <a16:creationId xmlns:a16="http://schemas.microsoft.com/office/drawing/2014/main" id="{89652E49-E20B-2960-F6B8-1953D23B7D9D}"/>
              </a:ext>
            </a:extLst>
          </p:cNvPr>
          <p:cNvSpPr/>
          <p:nvPr/>
        </p:nvSpPr>
        <p:spPr>
          <a:xfrm>
            <a:off x="4583680" y="1513946"/>
            <a:ext cx="3024336" cy="3229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kumimoji="1" lang="ja-JP" altLang="en-US" sz="2800" b="1" u="sng" dirty="0">
                <a:solidFill>
                  <a:sysClr val="windowText" lastClr="000000"/>
                </a:solidFill>
              </a:rPr>
              <a:t>実施計画書</a:t>
            </a:r>
          </a:p>
        </p:txBody>
      </p:sp>
      <p:sp>
        <p:nvSpPr>
          <p:cNvPr id="6" name="正方形/長方形 5">
            <a:extLst>
              <a:ext uri="{FF2B5EF4-FFF2-40B4-BE49-F238E27FC236}">
                <a16:creationId xmlns:a16="http://schemas.microsoft.com/office/drawing/2014/main" id="{D29DFE59-6CA2-2B13-6B3E-03F768323E30}"/>
              </a:ext>
            </a:extLst>
          </p:cNvPr>
          <p:cNvSpPr/>
          <p:nvPr/>
        </p:nvSpPr>
        <p:spPr>
          <a:xfrm>
            <a:off x="7104112" y="698756"/>
            <a:ext cx="5048541" cy="1370576"/>
          </a:xfrm>
          <a:prstGeom prst="rect">
            <a:avLst/>
          </a:prstGeom>
          <a:solidFill>
            <a:schemeClr val="accent6">
              <a:lumMod val="20000"/>
              <a:lumOff val="80000"/>
            </a:scheme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0000" eaLnBrk="1" fontAlgn="auto" hangingPunct="1">
              <a:spcBef>
                <a:spcPts val="0"/>
              </a:spcBef>
              <a:spcAft>
                <a:spcPts val="0"/>
              </a:spcAft>
            </a:pPr>
            <a:r>
              <a:rPr lang="en-US" altLang="ja-JP" sz="1400" b="1" dirty="0">
                <a:solidFill>
                  <a:srgbClr val="FF0000"/>
                </a:solidFill>
                <a:latin typeface="Meiryo UI" panose="020B0604030504040204" pitchFamily="50" charset="-128"/>
                <a:ea typeface="Meiryo UI" panose="020B0604030504040204" pitchFamily="50" charset="-128"/>
              </a:rPr>
              <a:t>【</a:t>
            </a:r>
            <a:r>
              <a:rPr lang="ja-JP" altLang="en-US" sz="1400" b="1" dirty="0">
                <a:solidFill>
                  <a:srgbClr val="FF0000"/>
                </a:solidFill>
                <a:latin typeface="Meiryo UI" panose="020B0604030504040204" pitchFamily="50" charset="-128"/>
                <a:ea typeface="Meiryo UI" panose="020B0604030504040204" pitchFamily="50" charset="-128"/>
              </a:rPr>
              <a:t>記入上の注意</a:t>
            </a:r>
            <a:r>
              <a:rPr lang="en-US" altLang="ja-JP" sz="1400" b="1" dirty="0">
                <a:solidFill>
                  <a:srgbClr val="FF0000"/>
                </a:solidFill>
                <a:latin typeface="Meiryo UI" panose="020B0604030504040204" pitchFamily="50" charset="-128"/>
                <a:ea typeface="Meiryo UI" panose="020B0604030504040204" pitchFamily="50" charset="-128"/>
              </a:rPr>
              <a:t>】</a:t>
            </a:r>
          </a:p>
          <a:p>
            <a:pPr defTabSz="180000" eaLnBrk="1" fontAlgn="auto" hangingPunct="1">
              <a:spcBef>
                <a:spcPts val="0"/>
              </a:spcBef>
              <a:spcAft>
                <a:spcPts val="0"/>
              </a:spcAft>
            </a:pPr>
            <a:r>
              <a:rPr lang="en-US" altLang="ja-JP" sz="1400" dirty="0">
                <a:solidFill>
                  <a:srgbClr val="FF0000"/>
                </a:solidFill>
              </a:rPr>
              <a:t>※</a:t>
            </a:r>
            <a:r>
              <a:rPr lang="ja-JP" altLang="en-US" sz="1400" dirty="0">
                <a:solidFill>
                  <a:srgbClr val="FF0000"/>
                </a:solidFill>
              </a:rPr>
              <a:t>補助金申請額について、消費税及び地方消費税等を補助金申</a:t>
            </a:r>
            <a:endParaRPr lang="en-US" altLang="ja-JP" sz="1400" dirty="0">
              <a:solidFill>
                <a:srgbClr val="FF0000"/>
              </a:solidFill>
            </a:endParaRPr>
          </a:p>
          <a:p>
            <a:pPr defTabSz="180000" eaLnBrk="1" fontAlgn="auto" hangingPunct="1">
              <a:spcBef>
                <a:spcPts val="0"/>
              </a:spcBef>
              <a:spcAft>
                <a:spcPts val="0"/>
              </a:spcAft>
            </a:pPr>
            <a:r>
              <a:rPr lang="en-US" altLang="ja-JP" sz="1400" dirty="0">
                <a:solidFill>
                  <a:srgbClr val="FF0000"/>
                </a:solidFill>
              </a:rPr>
              <a:t>	</a:t>
            </a:r>
            <a:r>
              <a:rPr lang="ja-JP" altLang="en-US" sz="1400" dirty="0">
                <a:solidFill>
                  <a:srgbClr val="FF0000"/>
                </a:solidFill>
              </a:rPr>
              <a:t>請額に含めて申請する事業者は、「税込み金額」を記入の上，金</a:t>
            </a:r>
            <a:endParaRPr lang="en-US" altLang="ja-JP" sz="1400" dirty="0">
              <a:solidFill>
                <a:srgbClr val="FF0000"/>
              </a:solidFill>
            </a:endParaRPr>
          </a:p>
          <a:p>
            <a:pPr defTabSz="180000" eaLnBrk="1" fontAlgn="auto" hangingPunct="1">
              <a:spcBef>
                <a:spcPts val="0"/>
              </a:spcBef>
              <a:spcAft>
                <a:spcPts val="0"/>
              </a:spcAft>
            </a:pPr>
            <a:r>
              <a:rPr lang="en-US" altLang="ja-JP" sz="1400" dirty="0">
                <a:solidFill>
                  <a:srgbClr val="FF0000"/>
                </a:solidFill>
              </a:rPr>
              <a:t>	</a:t>
            </a:r>
            <a:r>
              <a:rPr lang="ja-JP" altLang="en-US" sz="1400" dirty="0">
                <a:solidFill>
                  <a:srgbClr val="FF0000"/>
                </a:solidFill>
              </a:rPr>
              <a:t>額欄下部に（税込）と記入してください。</a:t>
            </a:r>
          </a:p>
          <a:p>
            <a:pPr defTabSz="180000" eaLnBrk="1" fontAlgn="auto" hangingPunct="1">
              <a:spcBef>
                <a:spcPts val="0"/>
              </a:spcBef>
              <a:spcAft>
                <a:spcPts val="0"/>
              </a:spcAft>
            </a:pPr>
            <a:r>
              <a:rPr lang="en-US" altLang="ja-JP" sz="1400" dirty="0">
                <a:solidFill>
                  <a:srgbClr val="FF0000"/>
                </a:solidFill>
              </a:rPr>
              <a:t>	</a:t>
            </a:r>
            <a:r>
              <a:rPr lang="ja-JP" altLang="en-US" sz="1400" dirty="0">
                <a:solidFill>
                  <a:srgbClr val="FF0000"/>
                </a:solidFill>
              </a:rPr>
              <a:t>その他の事業者は，「税抜き金額」を記入の上，金額欄下部に</a:t>
            </a:r>
            <a:endParaRPr lang="en-US" altLang="ja-JP" sz="1400" dirty="0">
              <a:solidFill>
                <a:srgbClr val="FF0000"/>
              </a:solidFill>
            </a:endParaRPr>
          </a:p>
          <a:p>
            <a:pPr defTabSz="180000" eaLnBrk="1" fontAlgn="auto" hangingPunct="1">
              <a:spcBef>
                <a:spcPts val="0"/>
              </a:spcBef>
              <a:spcAft>
                <a:spcPts val="0"/>
              </a:spcAft>
            </a:pPr>
            <a:r>
              <a:rPr lang="en-US" altLang="ja-JP" sz="1400" dirty="0">
                <a:solidFill>
                  <a:srgbClr val="FF0000"/>
                </a:solidFill>
              </a:rPr>
              <a:t>	</a:t>
            </a:r>
            <a:r>
              <a:rPr lang="ja-JP" altLang="en-US" sz="1400" dirty="0">
                <a:solidFill>
                  <a:srgbClr val="FF0000"/>
                </a:solidFill>
              </a:rPr>
              <a:t>（税抜）と記入してください</a:t>
            </a:r>
          </a:p>
        </p:txBody>
      </p:sp>
      <p:sp>
        <p:nvSpPr>
          <p:cNvPr id="7" name="正方形/長方形 6">
            <a:extLst>
              <a:ext uri="{FF2B5EF4-FFF2-40B4-BE49-F238E27FC236}">
                <a16:creationId xmlns:a16="http://schemas.microsoft.com/office/drawing/2014/main" id="{AADB00F7-0B3D-D773-1563-7E8F965CA69F}"/>
              </a:ext>
            </a:extLst>
          </p:cNvPr>
          <p:cNvSpPr/>
          <p:nvPr/>
        </p:nvSpPr>
        <p:spPr>
          <a:xfrm>
            <a:off x="9948428" y="413667"/>
            <a:ext cx="2052228" cy="3229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eaLnBrk="1" fontAlgn="auto" hangingPunct="1">
              <a:spcBef>
                <a:spcPts val="0"/>
              </a:spcBef>
              <a:spcAft>
                <a:spcPts val="0"/>
              </a:spcAft>
            </a:pPr>
            <a:r>
              <a:rPr kumimoji="1" lang="ja-JP" altLang="en-US" sz="1400" b="1" dirty="0">
                <a:solidFill>
                  <a:sysClr val="windowText" lastClr="000000"/>
                </a:solidFill>
              </a:rPr>
              <a:t>（税込）又は（税抜）</a:t>
            </a:r>
          </a:p>
        </p:txBody>
      </p:sp>
      <p:sp>
        <p:nvSpPr>
          <p:cNvPr id="11" name="正方形/長方形 10">
            <a:extLst>
              <a:ext uri="{FF2B5EF4-FFF2-40B4-BE49-F238E27FC236}">
                <a16:creationId xmlns:a16="http://schemas.microsoft.com/office/drawing/2014/main" id="{EF675B35-6819-0461-D37C-5C96287554CD}"/>
              </a:ext>
            </a:extLst>
          </p:cNvPr>
          <p:cNvSpPr/>
          <p:nvPr/>
        </p:nvSpPr>
        <p:spPr>
          <a:xfrm>
            <a:off x="7104111" y="3859718"/>
            <a:ext cx="5048541" cy="1441490"/>
          </a:xfrm>
          <a:prstGeom prst="rect">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0000" eaLnBrk="1" fontAlgn="auto" hangingPunct="1">
              <a:spcBef>
                <a:spcPts val="0"/>
              </a:spcBef>
              <a:spcAft>
                <a:spcPts val="0"/>
              </a:spcAft>
            </a:pPr>
            <a:r>
              <a:rPr lang="en-US" altLang="ja-JP" sz="1400" b="1" dirty="0">
                <a:solidFill>
                  <a:srgbClr val="FF0000"/>
                </a:solidFill>
                <a:latin typeface="Meiryo UI" panose="020B0604030504040204" pitchFamily="50" charset="-128"/>
                <a:ea typeface="Meiryo UI" panose="020B0604030504040204" pitchFamily="50" charset="-128"/>
              </a:rPr>
              <a:t>【</a:t>
            </a:r>
            <a:r>
              <a:rPr lang="ja-JP" altLang="en-US" sz="1400" b="1" dirty="0">
                <a:solidFill>
                  <a:srgbClr val="FF0000"/>
                </a:solidFill>
                <a:latin typeface="Meiryo UI" panose="020B0604030504040204" pitchFamily="50" charset="-128"/>
                <a:ea typeface="Meiryo UI" panose="020B0604030504040204" pitchFamily="50" charset="-128"/>
              </a:rPr>
              <a:t>記入上の注意</a:t>
            </a:r>
            <a:r>
              <a:rPr lang="en-US" altLang="ja-JP" sz="1400" b="1" dirty="0">
                <a:solidFill>
                  <a:srgbClr val="FF0000"/>
                </a:solidFill>
                <a:latin typeface="Meiryo UI" panose="020B0604030504040204" pitchFamily="50" charset="-128"/>
                <a:ea typeface="Meiryo UI" panose="020B0604030504040204" pitchFamily="50" charset="-128"/>
              </a:rPr>
              <a:t>】</a:t>
            </a:r>
          </a:p>
          <a:p>
            <a:pPr defTabSz="180000" eaLnBrk="1" fontAlgn="auto" hangingPunct="1">
              <a:spcBef>
                <a:spcPts val="0"/>
              </a:spcBef>
              <a:spcAft>
                <a:spcPts val="0"/>
              </a:spcAft>
            </a:pP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申請者欄について、法人にあっては名称及び代表者の氏名を記入</a:t>
            </a:r>
            <a:endParaRPr lang="en-US" altLang="ja-JP" sz="1400" dirty="0">
              <a:solidFill>
                <a:srgbClr val="FF0000"/>
              </a:solidFill>
              <a:latin typeface="Meiryo UI" panose="020B0604030504040204" pitchFamily="50" charset="-128"/>
              <a:ea typeface="Meiryo UI" panose="020B0604030504040204" pitchFamily="50" charset="-128"/>
            </a:endParaRPr>
          </a:p>
          <a:p>
            <a:pPr defTabSz="180000" eaLnBrk="1" fontAlgn="auto" hangingPunct="1">
              <a:spcBef>
                <a:spcPts val="0"/>
              </a:spcBef>
              <a:spcAft>
                <a:spcPts val="0"/>
              </a:spcAft>
            </a:pPr>
            <a:r>
              <a:rPr lang="en-US" altLang="ja-JP" sz="1400" dirty="0">
                <a:solidFill>
                  <a:srgbClr val="FF0000"/>
                </a:solidFill>
                <a:latin typeface="Meiryo UI" panose="020B0604030504040204" pitchFamily="50" charset="-128"/>
                <a:ea typeface="Meiryo UI" panose="020B0604030504040204" pitchFamily="50" charset="-128"/>
              </a:rPr>
              <a:t>	</a:t>
            </a:r>
            <a:r>
              <a:rPr lang="ja-JP" altLang="en-US" sz="1400" dirty="0">
                <a:solidFill>
                  <a:srgbClr val="FF0000"/>
                </a:solidFill>
                <a:latin typeface="Meiryo UI" panose="020B0604030504040204" pitchFamily="50" charset="-128"/>
                <a:ea typeface="Meiryo UI" panose="020B0604030504040204" pitchFamily="50" charset="-128"/>
              </a:rPr>
              <a:t>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defTabSz="180000" eaLnBrk="1" fontAlgn="auto" hangingPunct="1">
              <a:spcBef>
                <a:spcPts val="0"/>
              </a:spcBef>
              <a:spcAft>
                <a:spcPts val="0"/>
              </a:spcAft>
            </a:pPr>
            <a:r>
              <a:rPr lang="en-US" altLang="ja-JP" sz="1400" dirty="0">
                <a:solidFill>
                  <a:srgbClr val="FF0000"/>
                </a:solidFill>
                <a:latin typeface="Meiryo UI" panose="020B0604030504040204" pitchFamily="50" charset="-128"/>
                <a:ea typeface="Meiryo UI" panose="020B0604030504040204" pitchFamily="50" charset="-128"/>
              </a:rPr>
              <a:t>	</a:t>
            </a:r>
            <a:r>
              <a:rPr lang="ja-JP" altLang="en-US" sz="1400" dirty="0">
                <a:solidFill>
                  <a:srgbClr val="FF0000"/>
                </a:solidFill>
                <a:latin typeface="Meiryo UI" panose="020B0604030504040204" pitchFamily="50" charset="-128"/>
                <a:ea typeface="Meiryo UI" panose="020B0604030504040204" pitchFamily="50" charset="-128"/>
              </a:rPr>
              <a:t>共同事業者がいる場合は、代表申請者と共同申請者を並記し、</a:t>
            </a:r>
            <a:endParaRPr lang="en-US" altLang="ja-JP" sz="1400" dirty="0">
              <a:solidFill>
                <a:srgbClr val="FF0000"/>
              </a:solidFill>
              <a:latin typeface="Meiryo UI" panose="020B0604030504040204" pitchFamily="50" charset="-128"/>
              <a:ea typeface="Meiryo UI" panose="020B0604030504040204" pitchFamily="50" charset="-128"/>
            </a:endParaRPr>
          </a:p>
          <a:p>
            <a:pPr defTabSz="180000" eaLnBrk="1" fontAlgn="auto" hangingPunct="1">
              <a:spcBef>
                <a:spcPts val="0"/>
              </a:spcBef>
              <a:spcAft>
                <a:spcPts val="0"/>
              </a:spcAft>
            </a:pPr>
            <a:r>
              <a:rPr lang="en-US" altLang="ja-JP" sz="1400" dirty="0">
                <a:solidFill>
                  <a:srgbClr val="FF0000"/>
                </a:solidFill>
                <a:latin typeface="Meiryo UI" panose="020B0604030504040204" pitchFamily="50" charset="-128"/>
                <a:ea typeface="Meiryo UI" panose="020B0604030504040204" pitchFamily="50" charset="-128"/>
              </a:rPr>
              <a:t>	</a:t>
            </a:r>
            <a:r>
              <a:rPr lang="ja-JP" altLang="en-US" sz="1400" dirty="0">
                <a:solidFill>
                  <a:srgbClr val="FF0000"/>
                </a:solidFill>
                <a:latin typeface="Meiryo UI" panose="020B0604030504040204" pitchFamily="50" charset="-128"/>
                <a:ea typeface="Meiryo UI" panose="020B0604030504040204" pitchFamily="50" charset="-128"/>
              </a:rPr>
              <a:t>その住所、氏名（法人にあっては、名称及び代表者の氏名）を</a:t>
            </a:r>
            <a:endParaRPr lang="en-US" altLang="ja-JP" sz="1400" dirty="0">
              <a:solidFill>
                <a:srgbClr val="FF0000"/>
              </a:solidFill>
              <a:latin typeface="Meiryo UI" panose="020B0604030504040204" pitchFamily="50" charset="-128"/>
              <a:ea typeface="Meiryo UI" panose="020B0604030504040204" pitchFamily="50" charset="-128"/>
            </a:endParaRPr>
          </a:p>
          <a:p>
            <a:pPr defTabSz="180000" eaLnBrk="1" fontAlgn="auto" hangingPunct="1">
              <a:spcBef>
                <a:spcPts val="0"/>
              </a:spcBef>
              <a:spcAft>
                <a:spcPts val="0"/>
              </a:spcAft>
            </a:pPr>
            <a:r>
              <a:rPr lang="en-US" altLang="ja-JP" sz="1400" dirty="0">
                <a:solidFill>
                  <a:srgbClr val="FF0000"/>
                </a:solidFill>
                <a:latin typeface="Meiryo UI" panose="020B0604030504040204" pitchFamily="50" charset="-128"/>
                <a:ea typeface="Meiryo UI" panose="020B0604030504040204" pitchFamily="50" charset="-128"/>
              </a:rPr>
              <a:t>	</a:t>
            </a:r>
            <a:r>
              <a:rPr lang="ja-JP" altLang="en-US" sz="1400" dirty="0">
                <a:solidFill>
                  <a:srgbClr val="FF0000"/>
                </a:solidFill>
                <a:latin typeface="Meiryo UI" panose="020B0604030504040204" pitchFamily="50" charset="-128"/>
                <a:ea typeface="Meiryo UI" panose="020B0604030504040204" pitchFamily="50" charset="-128"/>
              </a:rPr>
              <a:t>記入してください。</a:t>
            </a:r>
            <a:endParaRPr lang="en-US" altLang="ja-JP" sz="1400" dirty="0">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931F3D-3047-2E8C-9E9B-827102249E4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A15C754-7B75-FE57-A2C4-9055CF6D9278}"/>
              </a:ext>
            </a:extLst>
          </p:cNvPr>
          <p:cNvSpPr>
            <a:spLocks noGrp="1"/>
          </p:cNvSpPr>
          <p:nvPr>
            <p:ph type="title"/>
          </p:nvPr>
        </p:nvSpPr>
        <p:spPr>
          <a:xfrm>
            <a:off x="119336" y="19050"/>
            <a:ext cx="5976664" cy="516756"/>
          </a:xfrm>
        </p:spPr>
        <p:txBody>
          <a:bodyPr/>
          <a:lstStyle/>
          <a:p>
            <a:pPr algn="l"/>
            <a:r>
              <a:rPr lang="en-US" altLang="ja-JP" sz="1800" b="1" dirty="0">
                <a:latin typeface="Meiryo UI" panose="020B0604030504040204" pitchFamily="50" charset="-128"/>
                <a:ea typeface="Meiryo UI" panose="020B0604030504040204" pitchFamily="50" charset="-128"/>
              </a:rPr>
              <a:t>Ⅰ</a:t>
            </a:r>
            <a:r>
              <a:rPr lang="ja-JP" altLang="en-US" sz="1800" b="1" dirty="0">
                <a:latin typeface="Meiryo UI" panose="020B0604030504040204" pitchFamily="50" charset="-128"/>
                <a:ea typeface="Meiryo UI" panose="020B0604030504040204" pitchFamily="50" charset="-128"/>
              </a:rPr>
              <a:t>．補助事業の実施計画　（１／２）</a:t>
            </a:r>
          </a:p>
        </p:txBody>
      </p:sp>
      <p:sp>
        <p:nvSpPr>
          <p:cNvPr id="20" name="タイトル 1">
            <a:extLst>
              <a:ext uri="{FF2B5EF4-FFF2-40B4-BE49-F238E27FC236}">
                <a16:creationId xmlns:a16="http://schemas.microsoft.com/office/drawing/2014/main" id="{2F022EEC-1410-EF2C-5434-9ACC3B449222}"/>
              </a:ext>
            </a:extLst>
          </p:cNvPr>
          <p:cNvSpPr txBox="1">
            <a:spLocks/>
          </p:cNvSpPr>
          <p:nvPr/>
        </p:nvSpPr>
        <p:spPr bwMode="auto">
          <a:xfrm>
            <a:off x="10128250" y="60326"/>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１枚</a:t>
            </a:r>
          </a:p>
        </p:txBody>
      </p:sp>
      <p:graphicFrame>
        <p:nvGraphicFramePr>
          <p:cNvPr id="4" name="表 3">
            <a:extLst>
              <a:ext uri="{FF2B5EF4-FFF2-40B4-BE49-F238E27FC236}">
                <a16:creationId xmlns:a16="http://schemas.microsoft.com/office/drawing/2014/main" id="{4F7FB58B-274D-BB7D-C79D-ED7E632FBE07}"/>
              </a:ext>
            </a:extLst>
          </p:cNvPr>
          <p:cNvGraphicFramePr>
            <a:graphicFrameLocks noGrp="1"/>
          </p:cNvGraphicFramePr>
          <p:nvPr>
            <p:extLst>
              <p:ext uri="{D42A27DB-BD31-4B8C-83A1-F6EECF244321}">
                <p14:modId xmlns:p14="http://schemas.microsoft.com/office/powerpoint/2010/main" val="1994654374"/>
              </p:ext>
            </p:extLst>
          </p:nvPr>
        </p:nvGraphicFramePr>
        <p:xfrm>
          <a:off x="186772" y="692696"/>
          <a:ext cx="11818456" cy="5832649"/>
        </p:xfrm>
        <a:graphic>
          <a:graphicData uri="http://schemas.openxmlformats.org/drawingml/2006/table">
            <a:tbl>
              <a:tblPr firstRow="1" bandRow="1">
                <a:tableStyleId>{F5AB1C69-6EDB-4FF4-983F-18BD219EF322}</a:tableStyleId>
              </a:tblPr>
              <a:tblGrid>
                <a:gridCol w="11818456">
                  <a:extLst>
                    <a:ext uri="{9D8B030D-6E8A-4147-A177-3AD203B41FA5}">
                      <a16:colId xmlns:a16="http://schemas.microsoft.com/office/drawing/2014/main" val="3777296201"/>
                    </a:ext>
                  </a:extLst>
                </a:gridCol>
              </a:tblGrid>
              <a:tr h="457354">
                <a:tc>
                  <a:txBody>
                    <a:bodyPr/>
                    <a:lstStyle/>
                    <a:p>
                      <a:r>
                        <a:rPr kumimoji="1" lang="ja-JP" altLang="en-US" sz="1600" b="1" u="sng" dirty="0">
                          <a:solidFill>
                            <a:schemeClr val="tx1"/>
                          </a:solidFill>
                        </a:rPr>
                        <a:t>補助事業の名称</a:t>
                      </a:r>
                      <a:r>
                        <a:rPr kumimoji="1" lang="ja-JP" altLang="en-US" sz="1600" b="1" u="none" dirty="0">
                          <a:solidFill>
                            <a:schemeClr val="tx1"/>
                          </a:solidFill>
                        </a:rPr>
                        <a:t>：</a:t>
                      </a:r>
                    </a:p>
                  </a:txBody>
                  <a:tcPr anchor="ctr">
                    <a:solidFill>
                      <a:schemeClr val="accent3">
                        <a:lumMod val="40000"/>
                        <a:lumOff val="60000"/>
                      </a:schemeClr>
                    </a:solidFill>
                  </a:tcPr>
                </a:tc>
                <a:extLst>
                  <a:ext uri="{0D108BD9-81ED-4DB2-BD59-A6C34878D82A}">
                    <a16:rowId xmlns:a16="http://schemas.microsoft.com/office/drawing/2014/main" val="81132679"/>
                  </a:ext>
                </a:extLst>
              </a:tr>
              <a:tr h="457354">
                <a:tc>
                  <a:txBody>
                    <a:bodyPr/>
                    <a:lstStyle/>
                    <a:p>
                      <a:r>
                        <a:rPr kumimoji="1" lang="ja-JP" altLang="en-US" sz="1600" b="1" u="sng" dirty="0">
                          <a:solidFill>
                            <a:schemeClr val="tx1"/>
                          </a:solidFill>
                        </a:rPr>
                        <a:t>種別</a:t>
                      </a:r>
                      <a:r>
                        <a:rPr kumimoji="1" lang="ja-JP" altLang="en-US" sz="1600" b="1" u="none" dirty="0">
                          <a:solidFill>
                            <a:schemeClr val="tx1"/>
                          </a:solidFill>
                        </a:rPr>
                        <a:t>：</a:t>
                      </a:r>
                    </a:p>
                  </a:txBody>
                  <a:tcPr anchor="ctr">
                    <a:solidFill>
                      <a:schemeClr val="accent3">
                        <a:lumMod val="20000"/>
                        <a:lumOff val="80000"/>
                      </a:schemeClr>
                    </a:solidFill>
                  </a:tcPr>
                </a:tc>
                <a:extLst>
                  <a:ext uri="{0D108BD9-81ED-4DB2-BD59-A6C34878D82A}">
                    <a16:rowId xmlns:a16="http://schemas.microsoft.com/office/drawing/2014/main" val="3833134999"/>
                  </a:ext>
                </a:extLst>
              </a:tr>
              <a:tr h="1532331">
                <a:tc>
                  <a:txBody>
                    <a:bodyPr/>
                    <a:lstStyle/>
                    <a:p>
                      <a:r>
                        <a:rPr kumimoji="1" lang="ja-JP" altLang="en-US" sz="1600" b="1" u="sng" dirty="0">
                          <a:solidFill>
                            <a:schemeClr val="tx1"/>
                          </a:solidFill>
                        </a:rPr>
                        <a:t>１．補助事業の目的</a:t>
                      </a:r>
                    </a:p>
                  </a:txBody>
                  <a:tcPr>
                    <a:solidFill>
                      <a:schemeClr val="accent3">
                        <a:lumMod val="40000"/>
                        <a:lumOff val="60000"/>
                      </a:schemeClr>
                    </a:solidFill>
                  </a:tcPr>
                </a:tc>
                <a:extLst>
                  <a:ext uri="{0D108BD9-81ED-4DB2-BD59-A6C34878D82A}">
                    <a16:rowId xmlns:a16="http://schemas.microsoft.com/office/drawing/2014/main" val="2078357792"/>
                  </a:ext>
                </a:extLst>
              </a:tr>
              <a:tr h="3385610">
                <a:tc>
                  <a:txBody>
                    <a:bodyPr/>
                    <a:lstStyle/>
                    <a:p>
                      <a:r>
                        <a:rPr kumimoji="1" lang="ja-JP" altLang="en-US" sz="1600" b="1" u="sng" dirty="0">
                          <a:solidFill>
                            <a:schemeClr val="tx1"/>
                          </a:solidFill>
                        </a:rPr>
                        <a:t>２．補助事業の概要</a:t>
                      </a:r>
                    </a:p>
                  </a:txBody>
                  <a:tcPr>
                    <a:solidFill>
                      <a:schemeClr val="accent3">
                        <a:lumMod val="20000"/>
                        <a:lumOff val="80000"/>
                      </a:schemeClr>
                    </a:solidFill>
                  </a:tcPr>
                </a:tc>
                <a:extLst>
                  <a:ext uri="{0D108BD9-81ED-4DB2-BD59-A6C34878D82A}">
                    <a16:rowId xmlns:a16="http://schemas.microsoft.com/office/drawing/2014/main" val="51450945"/>
                  </a:ext>
                </a:extLst>
              </a:tr>
            </a:tbl>
          </a:graphicData>
        </a:graphic>
      </p:graphicFrame>
      <p:sp>
        <p:nvSpPr>
          <p:cNvPr id="3" name="正方形/長方形 2">
            <a:extLst>
              <a:ext uri="{FF2B5EF4-FFF2-40B4-BE49-F238E27FC236}">
                <a16:creationId xmlns:a16="http://schemas.microsoft.com/office/drawing/2014/main" id="{F8F2A477-AC2C-2304-7AB1-9CE379A57C38}"/>
              </a:ext>
            </a:extLst>
          </p:cNvPr>
          <p:cNvSpPr/>
          <p:nvPr/>
        </p:nvSpPr>
        <p:spPr>
          <a:xfrm>
            <a:off x="1269178" y="1226509"/>
            <a:ext cx="6338990" cy="302769"/>
          </a:xfrm>
          <a:prstGeom prst="rect">
            <a:avLst/>
          </a:prstGeom>
          <a:solidFill>
            <a:schemeClr val="accent6">
              <a:lumMod val="20000"/>
              <a:lumOff val="80000"/>
            </a:scheme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sz="1400" dirty="0">
                <a:solidFill>
                  <a:srgbClr val="FF0000"/>
                </a:solidFill>
              </a:rPr>
              <a:t>「①個データ活用支援事業」又は「②統計データ活用支援事業」を記入してください。</a:t>
            </a:r>
            <a:endParaRPr lang="ja-JP" altLang="en-US" sz="1400" dirty="0">
              <a:solidFill>
                <a:schemeClr val="tx1"/>
              </a:solidFill>
            </a:endParaRPr>
          </a:p>
        </p:txBody>
      </p:sp>
      <p:sp>
        <p:nvSpPr>
          <p:cNvPr id="7" name="正方形/長方形 6">
            <a:extLst>
              <a:ext uri="{FF2B5EF4-FFF2-40B4-BE49-F238E27FC236}">
                <a16:creationId xmlns:a16="http://schemas.microsoft.com/office/drawing/2014/main" id="{4005E71E-2A86-2205-DC21-E0602F98C194}"/>
              </a:ext>
            </a:extLst>
          </p:cNvPr>
          <p:cNvSpPr/>
          <p:nvPr/>
        </p:nvSpPr>
        <p:spPr>
          <a:xfrm>
            <a:off x="4147213" y="1891873"/>
            <a:ext cx="7061356" cy="771531"/>
          </a:xfrm>
          <a:prstGeom prst="rect">
            <a:avLst/>
          </a:prstGeom>
          <a:solidFill>
            <a:schemeClr val="accent6">
              <a:lumMod val="20000"/>
              <a:lumOff val="80000"/>
            </a:scheme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en-US" altLang="ja-JP" sz="1400" b="1" dirty="0">
                <a:solidFill>
                  <a:srgbClr val="FF0000"/>
                </a:solidFill>
                <a:latin typeface="Meiryo UI" panose="020B0604030504040204" pitchFamily="50" charset="-128"/>
                <a:ea typeface="Meiryo UI" panose="020B0604030504040204" pitchFamily="50" charset="-128"/>
              </a:rPr>
              <a:t>【</a:t>
            </a:r>
            <a:r>
              <a:rPr lang="ja-JP" altLang="en-US" sz="1400" b="1" dirty="0">
                <a:solidFill>
                  <a:srgbClr val="FF0000"/>
                </a:solidFill>
                <a:latin typeface="Meiryo UI" panose="020B0604030504040204" pitchFamily="50" charset="-128"/>
                <a:ea typeface="Meiryo UI" panose="020B0604030504040204" pitchFamily="50" charset="-128"/>
              </a:rPr>
              <a:t>記入上の注意</a:t>
            </a:r>
            <a:r>
              <a:rPr lang="en-US" altLang="ja-JP" sz="1400" b="1" dirty="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pPr>
            <a:r>
              <a:rPr lang="en-US" altLang="ja-JP" sz="1400" dirty="0">
                <a:solidFill>
                  <a:srgbClr val="FF0000"/>
                </a:solidFill>
              </a:rPr>
              <a:t>※</a:t>
            </a:r>
            <a:r>
              <a:rPr lang="ja-JP" altLang="en-US" sz="1400" dirty="0">
                <a:solidFill>
                  <a:srgbClr val="FF0000"/>
                </a:solidFill>
              </a:rPr>
              <a:t>補助事業が対象とする“顧客セグメント”のどのような課題に対して、どのような“価値提案”を行い、</a:t>
            </a:r>
            <a:endParaRPr lang="en-US" altLang="ja-JP" sz="1400" dirty="0">
              <a:solidFill>
                <a:srgbClr val="FF0000"/>
              </a:solidFill>
            </a:endParaRPr>
          </a:p>
          <a:p>
            <a:pPr eaLnBrk="1" fontAlgn="auto" hangingPunct="1">
              <a:spcBef>
                <a:spcPts val="0"/>
              </a:spcBef>
              <a:spcAft>
                <a:spcPts val="0"/>
              </a:spcAft>
            </a:pPr>
            <a:r>
              <a:rPr lang="ja-JP" altLang="en-US" sz="1400" dirty="0">
                <a:solidFill>
                  <a:srgbClr val="FF0000"/>
                </a:solidFill>
              </a:rPr>
              <a:t>　 それによってどれだけの“効果”が得られるかを簡潔にしめしてください。</a:t>
            </a:r>
            <a:endParaRPr lang="ja-JP" altLang="en-US" sz="1400" dirty="0">
              <a:solidFill>
                <a:schemeClr val="tx1"/>
              </a:solidFill>
            </a:endParaRPr>
          </a:p>
        </p:txBody>
      </p:sp>
      <p:sp>
        <p:nvSpPr>
          <p:cNvPr id="8" name="正方形/長方形 7">
            <a:extLst>
              <a:ext uri="{FF2B5EF4-FFF2-40B4-BE49-F238E27FC236}">
                <a16:creationId xmlns:a16="http://schemas.microsoft.com/office/drawing/2014/main" id="{ED4160D9-6D6A-E1CD-A5CB-DC94E0568F17}"/>
              </a:ext>
            </a:extLst>
          </p:cNvPr>
          <p:cNvSpPr/>
          <p:nvPr/>
        </p:nvSpPr>
        <p:spPr>
          <a:xfrm>
            <a:off x="4147213" y="3609020"/>
            <a:ext cx="4469067" cy="648072"/>
          </a:xfrm>
          <a:prstGeom prst="rect">
            <a:avLst/>
          </a:prstGeom>
          <a:solidFill>
            <a:schemeClr val="accent6">
              <a:lumMod val="20000"/>
              <a:lumOff val="80000"/>
            </a:scheme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en-US" altLang="ja-JP" sz="1400" b="1" dirty="0">
                <a:solidFill>
                  <a:srgbClr val="FF0000"/>
                </a:solidFill>
                <a:latin typeface="Meiryo UI" panose="020B0604030504040204" pitchFamily="50" charset="-128"/>
                <a:ea typeface="Meiryo UI" panose="020B0604030504040204" pitchFamily="50" charset="-128"/>
              </a:rPr>
              <a:t>【</a:t>
            </a:r>
            <a:r>
              <a:rPr lang="ja-JP" altLang="en-US" sz="1400" b="1" dirty="0">
                <a:solidFill>
                  <a:srgbClr val="FF0000"/>
                </a:solidFill>
                <a:latin typeface="Meiryo UI" panose="020B0604030504040204" pitchFamily="50" charset="-128"/>
                <a:ea typeface="Meiryo UI" panose="020B0604030504040204" pitchFamily="50" charset="-128"/>
              </a:rPr>
              <a:t>記入上の注意</a:t>
            </a:r>
            <a:r>
              <a:rPr lang="en-US" altLang="ja-JP" sz="1400" b="1" dirty="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pPr>
            <a:r>
              <a:rPr lang="en-US" altLang="ja-JP" sz="1400" dirty="0">
                <a:solidFill>
                  <a:srgbClr val="FF0000"/>
                </a:solidFill>
              </a:rPr>
              <a:t>※KGI</a:t>
            </a:r>
            <a:r>
              <a:rPr lang="ja-JP" altLang="en-US" sz="1400" dirty="0">
                <a:solidFill>
                  <a:srgbClr val="FF0000"/>
                </a:solidFill>
              </a:rPr>
              <a:t>、</a:t>
            </a:r>
            <a:r>
              <a:rPr lang="en-US" altLang="ja-JP" sz="1400" dirty="0">
                <a:solidFill>
                  <a:srgbClr val="FF0000"/>
                </a:solidFill>
              </a:rPr>
              <a:t>KFS</a:t>
            </a:r>
            <a:r>
              <a:rPr lang="ja-JP" altLang="en-US" sz="1400" dirty="0">
                <a:solidFill>
                  <a:srgbClr val="FF0000"/>
                </a:solidFill>
              </a:rPr>
              <a:t>、</a:t>
            </a:r>
            <a:r>
              <a:rPr lang="en-US" altLang="ja-JP" sz="1400" dirty="0">
                <a:solidFill>
                  <a:srgbClr val="FF0000"/>
                </a:solidFill>
              </a:rPr>
              <a:t>KPI</a:t>
            </a:r>
            <a:r>
              <a:rPr lang="ja-JP" altLang="en-US" sz="1400" dirty="0">
                <a:solidFill>
                  <a:srgbClr val="FF0000"/>
                </a:solidFill>
              </a:rPr>
              <a:t>を可能な限り定量的に示してください。</a:t>
            </a:r>
          </a:p>
        </p:txBody>
      </p:sp>
    </p:spTree>
    <p:extLst>
      <p:ext uri="{BB962C8B-B14F-4D97-AF65-F5344CB8AC3E}">
        <p14:creationId xmlns:p14="http://schemas.microsoft.com/office/powerpoint/2010/main" val="2089023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3D250E-8D86-C04E-910C-C257EEB72CA2}"/>
            </a:ext>
          </a:extLst>
        </p:cNvPr>
        <p:cNvGrpSpPr/>
        <p:nvPr/>
      </p:nvGrpSpPr>
      <p:grpSpPr>
        <a:xfrm>
          <a:off x="0" y="0"/>
          <a:ext cx="0" cy="0"/>
          <a:chOff x="0" y="0"/>
          <a:chExt cx="0" cy="0"/>
        </a:xfrm>
      </p:grpSpPr>
      <p:sp>
        <p:nvSpPr>
          <p:cNvPr id="20" name="タイトル 1">
            <a:extLst>
              <a:ext uri="{FF2B5EF4-FFF2-40B4-BE49-F238E27FC236}">
                <a16:creationId xmlns:a16="http://schemas.microsoft.com/office/drawing/2014/main" id="{64235BF1-0011-6577-BA3D-90349108F376}"/>
              </a:ext>
            </a:extLst>
          </p:cNvPr>
          <p:cNvSpPr txBox="1">
            <a:spLocks/>
          </p:cNvSpPr>
          <p:nvPr/>
        </p:nvSpPr>
        <p:spPr bwMode="auto">
          <a:xfrm>
            <a:off x="10128250" y="60326"/>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１枚</a:t>
            </a:r>
          </a:p>
        </p:txBody>
      </p:sp>
      <p:graphicFrame>
        <p:nvGraphicFramePr>
          <p:cNvPr id="7" name="表 6">
            <a:extLst>
              <a:ext uri="{FF2B5EF4-FFF2-40B4-BE49-F238E27FC236}">
                <a16:creationId xmlns:a16="http://schemas.microsoft.com/office/drawing/2014/main" id="{84817F88-EF12-6C6E-AAF5-875D53DF84E8}"/>
              </a:ext>
            </a:extLst>
          </p:cNvPr>
          <p:cNvGraphicFramePr>
            <a:graphicFrameLocks noGrp="1"/>
          </p:cNvGraphicFramePr>
          <p:nvPr>
            <p:extLst>
              <p:ext uri="{D42A27DB-BD31-4B8C-83A1-F6EECF244321}">
                <p14:modId xmlns:p14="http://schemas.microsoft.com/office/powerpoint/2010/main" val="2027636007"/>
              </p:ext>
            </p:extLst>
          </p:nvPr>
        </p:nvGraphicFramePr>
        <p:xfrm>
          <a:off x="138056" y="678490"/>
          <a:ext cx="11881320" cy="3189239"/>
        </p:xfrm>
        <a:graphic>
          <a:graphicData uri="http://schemas.openxmlformats.org/drawingml/2006/table">
            <a:tbl>
              <a:tblPr firstRow="1" bandRow="1">
                <a:tableStyleId>{F5AB1C69-6EDB-4FF4-983F-18BD219EF322}</a:tableStyleId>
              </a:tblPr>
              <a:tblGrid>
                <a:gridCol w="3960440">
                  <a:extLst>
                    <a:ext uri="{9D8B030D-6E8A-4147-A177-3AD203B41FA5}">
                      <a16:colId xmlns:a16="http://schemas.microsoft.com/office/drawing/2014/main" val="2868742536"/>
                    </a:ext>
                  </a:extLst>
                </a:gridCol>
                <a:gridCol w="3960440">
                  <a:extLst>
                    <a:ext uri="{9D8B030D-6E8A-4147-A177-3AD203B41FA5}">
                      <a16:colId xmlns:a16="http://schemas.microsoft.com/office/drawing/2014/main" val="2135066322"/>
                    </a:ext>
                  </a:extLst>
                </a:gridCol>
                <a:gridCol w="3960440">
                  <a:extLst>
                    <a:ext uri="{9D8B030D-6E8A-4147-A177-3AD203B41FA5}">
                      <a16:colId xmlns:a16="http://schemas.microsoft.com/office/drawing/2014/main" val="3990848267"/>
                    </a:ext>
                  </a:extLst>
                </a:gridCol>
              </a:tblGrid>
              <a:tr h="421895">
                <a:tc gridSpan="3">
                  <a:txBody>
                    <a:bodyPr/>
                    <a:lstStyle/>
                    <a:p>
                      <a:r>
                        <a:rPr kumimoji="1" lang="ja-JP" altLang="en-US" sz="1600" dirty="0">
                          <a:solidFill>
                            <a:schemeClr val="tx1"/>
                          </a:solidFill>
                        </a:rPr>
                        <a:t>３．補助事業の達成目標</a:t>
                      </a: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526578203"/>
                  </a:ext>
                </a:extLst>
              </a:tr>
              <a:tr h="421895">
                <a:tc>
                  <a:txBody>
                    <a:bodyPr/>
                    <a:lstStyle/>
                    <a:p>
                      <a:r>
                        <a:rPr kumimoji="1" lang="ja-JP" altLang="en-US" sz="1600" dirty="0"/>
                        <a:t>補助事業の達成目標</a:t>
                      </a:r>
                    </a:p>
                  </a:txBody>
                  <a:tcPr anchor="ctr">
                    <a:solidFill>
                      <a:schemeClr val="accent3">
                        <a:lumMod val="60000"/>
                        <a:lumOff val="40000"/>
                      </a:schemeClr>
                    </a:solidFill>
                  </a:tcPr>
                </a:tc>
                <a:tc>
                  <a:txBody>
                    <a:bodyPr/>
                    <a:lstStyle/>
                    <a:p>
                      <a:pPr algn="ctr"/>
                      <a:r>
                        <a:rPr kumimoji="1" lang="ja-JP" altLang="en-US" sz="1600" dirty="0"/>
                        <a:t>補助事業終了時の姿</a:t>
                      </a:r>
                    </a:p>
                  </a:txBody>
                  <a:tcPr anchor="ctr">
                    <a:solidFill>
                      <a:schemeClr val="accent3">
                        <a:lumMod val="60000"/>
                        <a:lumOff val="40000"/>
                      </a:schemeClr>
                    </a:solidFill>
                  </a:tcPr>
                </a:tc>
                <a:tc>
                  <a:txBody>
                    <a:bodyPr/>
                    <a:lstStyle/>
                    <a:p>
                      <a:pPr algn="ctr"/>
                      <a:r>
                        <a:rPr kumimoji="1" lang="ja-JP" altLang="en-US" sz="1600" dirty="0"/>
                        <a:t>将来（</a:t>
                      </a:r>
                      <a:r>
                        <a:rPr kumimoji="1" lang="en-US" altLang="ja-JP" sz="1600" dirty="0"/>
                        <a:t>R</a:t>
                      </a:r>
                      <a:r>
                        <a:rPr kumimoji="1" lang="ja-JP" altLang="en-US" sz="1600" dirty="0"/>
                        <a:t>**年度）到達したい姿</a:t>
                      </a:r>
                    </a:p>
                  </a:txBody>
                  <a:tcPr anchor="ctr">
                    <a:solidFill>
                      <a:schemeClr val="accent3">
                        <a:lumMod val="60000"/>
                        <a:lumOff val="40000"/>
                      </a:schemeClr>
                    </a:solidFill>
                  </a:tcPr>
                </a:tc>
                <a:extLst>
                  <a:ext uri="{0D108BD9-81ED-4DB2-BD59-A6C34878D82A}">
                    <a16:rowId xmlns:a16="http://schemas.microsoft.com/office/drawing/2014/main" val="2752524812"/>
                  </a:ext>
                </a:extLst>
              </a:tr>
              <a:tr h="802562">
                <a:tc>
                  <a:txBody>
                    <a:bodyPr/>
                    <a:lstStyle/>
                    <a:p>
                      <a:r>
                        <a:rPr kumimoji="1" lang="ja-JP" altLang="en-US" sz="1600" dirty="0"/>
                        <a:t>①</a:t>
                      </a:r>
                    </a:p>
                  </a:txBody>
                  <a:tcPr anchor="ct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3615679646"/>
                  </a:ext>
                </a:extLst>
              </a:tr>
              <a:tr h="802562">
                <a:tc>
                  <a:txBody>
                    <a:bodyPr/>
                    <a:lstStyle/>
                    <a:p>
                      <a:r>
                        <a:rPr kumimoji="1" lang="ja-JP" altLang="en-US" sz="1600" dirty="0"/>
                        <a:t>②</a:t>
                      </a:r>
                    </a:p>
                  </a:txBody>
                  <a:tcPr anchor="ct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3029036907"/>
                  </a:ext>
                </a:extLst>
              </a:tr>
              <a:tr h="740325">
                <a:tc>
                  <a:txBody>
                    <a:bodyPr/>
                    <a:lstStyle/>
                    <a:p>
                      <a:r>
                        <a:rPr kumimoji="1" lang="ja-JP" altLang="en-US" sz="1600" dirty="0"/>
                        <a:t>③</a:t>
                      </a:r>
                    </a:p>
                  </a:txBody>
                  <a:tcPr anchor="ct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3443437304"/>
                  </a:ext>
                </a:extLst>
              </a:tr>
            </a:tbl>
          </a:graphicData>
        </a:graphic>
      </p:graphicFrame>
      <p:sp>
        <p:nvSpPr>
          <p:cNvPr id="9" name="正方形/長方形 8">
            <a:extLst>
              <a:ext uri="{FF2B5EF4-FFF2-40B4-BE49-F238E27FC236}">
                <a16:creationId xmlns:a16="http://schemas.microsoft.com/office/drawing/2014/main" id="{3A9CDC77-33A8-1BA7-138F-509352F6C130}"/>
              </a:ext>
            </a:extLst>
          </p:cNvPr>
          <p:cNvSpPr/>
          <p:nvPr/>
        </p:nvSpPr>
        <p:spPr>
          <a:xfrm>
            <a:off x="5231904" y="4653136"/>
            <a:ext cx="5256584" cy="756816"/>
          </a:xfrm>
          <a:prstGeom prst="rect">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記入上の注意</a:t>
            </a:r>
            <a:r>
              <a:rPr lang="en-US" altLang="ja-JP" sz="1400" dirty="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pPr>
            <a:r>
              <a:rPr lang="ja-JP" altLang="en-US" sz="1400" dirty="0">
                <a:solidFill>
                  <a:srgbClr val="FF0000"/>
                </a:solidFill>
                <a:latin typeface="Meiryo UI" panose="020B0604030504040204" pitchFamily="50" charset="-128"/>
                <a:ea typeface="Meiryo UI" panose="020B0604030504040204" pitchFamily="50" charset="-128"/>
              </a:rPr>
              <a:t>　</a:t>
            </a: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事業による達成目標、及び達成度を３項目程度にまとめてください。</a:t>
            </a: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11" name="タイトル 1">
            <a:extLst>
              <a:ext uri="{FF2B5EF4-FFF2-40B4-BE49-F238E27FC236}">
                <a16:creationId xmlns:a16="http://schemas.microsoft.com/office/drawing/2014/main" id="{F12DD966-4FF6-9507-7A80-53E83B123AE9}"/>
              </a:ext>
            </a:extLst>
          </p:cNvPr>
          <p:cNvSpPr>
            <a:spLocks noGrp="1"/>
          </p:cNvSpPr>
          <p:nvPr>
            <p:ph type="title"/>
          </p:nvPr>
        </p:nvSpPr>
        <p:spPr>
          <a:xfrm>
            <a:off x="191344" y="9910"/>
            <a:ext cx="4867622" cy="516756"/>
          </a:xfrm>
        </p:spPr>
        <p:txBody>
          <a:bodyPr/>
          <a:lstStyle/>
          <a:p>
            <a:pPr algn="l"/>
            <a:r>
              <a:rPr lang="en-US" altLang="ja-JP" sz="1800" b="1" dirty="0">
                <a:latin typeface="Meiryo UI" panose="020B0604030504040204" pitchFamily="50" charset="-128"/>
                <a:ea typeface="Meiryo UI" panose="020B0604030504040204" pitchFamily="50" charset="-128"/>
              </a:rPr>
              <a:t>Ⅰ</a:t>
            </a:r>
            <a:r>
              <a:rPr lang="ja-JP" altLang="en-US" sz="1800" b="1" dirty="0">
                <a:latin typeface="Meiryo UI" panose="020B0604030504040204" pitchFamily="50" charset="-128"/>
                <a:ea typeface="Meiryo UI" panose="020B0604030504040204" pitchFamily="50" charset="-128"/>
              </a:rPr>
              <a:t>．補助事業の実施計画　（２／２）</a:t>
            </a:r>
          </a:p>
        </p:txBody>
      </p:sp>
      <p:graphicFrame>
        <p:nvGraphicFramePr>
          <p:cNvPr id="3" name="表 2">
            <a:extLst>
              <a:ext uri="{FF2B5EF4-FFF2-40B4-BE49-F238E27FC236}">
                <a16:creationId xmlns:a16="http://schemas.microsoft.com/office/drawing/2014/main" id="{6396350B-EE05-6CBB-EBE8-034E3DB3613A}"/>
              </a:ext>
            </a:extLst>
          </p:cNvPr>
          <p:cNvGraphicFramePr>
            <a:graphicFrameLocks noGrp="1"/>
          </p:cNvGraphicFramePr>
          <p:nvPr>
            <p:extLst>
              <p:ext uri="{D42A27DB-BD31-4B8C-83A1-F6EECF244321}">
                <p14:modId xmlns:p14="http://schemas.microsoft.com/office/powerpoint/2010/main" val="1021050568"/>
              </p:ext>
            </p:extLst>
          </p:nvPr>
        </p:nvGraphicFramePr>
        <p:xfrm>
          <a:off x="138056" y="3918144"/>
          <a:ext cx="11881320" cy="2583945"/>
        </p:xfrm>
        <a:graphic>
          <a:graphicData uri="http://schemas.openxmlformats.org/drawingml/2006/table">
            <a:tbl>
              <a:tblPr firstRow="1" bandRow="1">
                <a:tableStyleId>{F5AB1C69-6EDB-4FF4-983F-18BD219EF322}</a:tableStyleId>
              </a:tblPr>
              <a:tblGrid>
                <a:gridCol w="2573568">
                  <a:extLst>
                    <a:ext uri="{9D8B030D-6E8A-4147-A177-3AD203B41FA5}">
                      <a16:colId xmlns:a16="http://schemas.microsoft.com/office/drawing/2014/main" val="4143822763"/>
                    </a:ext>
                  </a:extLst>
                </a:gridCol>
                <a:gridCol w="9307752">
                  <a:extLst>
                    <a:ext uri="{9D8B030D-6E8A-4147-A177-3AD203B41FA5}">
                      <a16:colId xmlns:a16="http://schemas.microsoft.com/office/drawing/2014/main" val="3169546228"/>
                    </a:ext>
                  </a:extLst>
                </a:gridCol>
              </a:tblGrid>
              <a:tr h="516789">
                <a:tc>
                  <a:txBody>
                    <a:bodyPr/>
                    <a:lstStyle/>
                    <a:p>
                      <a:r>
                        <a:rPr kumimoji="1" lang="ja-JP" altLang="en-US" sz="1600" b="1" u="sng" dirty="0">
                          <a:solidFill>
                            <a:schemeClr val="tx1"/>
                          </a:solidFill>
                        </a:rPr>
                        <a:t>４．実施場所</a:t>
                      </a:r>
                    </a:p>
                  </a:txBody>
                  <a:tcPr anchor="ctr">
                    <a:solidFill>
                      <a:schemeClr val="accent5">
                        <a:lumMod val="20000"/>
                        <a:lumOff val="80000"/>
                      </a:schemeClr>
                    </a:solidFill>
                  </a:tcPr>
                </a:tc>
                <a:tc>
                  <a:txBody>
                    <a:bodyPr/>
                    <a:lstStyle/>
                    <a:p>
                      <a:endParaRPr kumimoji="1" lang="ja-JP" altLang="en-US" dirty="0"/>
                    </a:p>
                  </a:txBody>
                  <a:tcPr anchor="ctr">
                    <a:solidFill>
                      <a:schemeClr val="accent5">
                        <a:lumMod val="20000"/>
                        <a:lumOff val="80000"/>
                      </a:schemeClr>
                    </a:solidFill>
                  </a:tcPr>
                </a:tc>
                <a:extLst>
                  <a:ext uri="{0D108BD9-81ED-4DB2-BD59-A6C34878D82A}">
                    <a16:rowId xmlns:a16="http://schemas.microsoft.com/office/drawing/2014/main" val="3096370976"/>
                  </a:ext>
                </a:extLst>
              </a:tr>
              <a:tr h="516789">
                <a:tc>
                  <a:txBody>
                    <a:bodyPr/>
                    <a:lstStyle/>
                    <a:p>
                      <a:r>
                        <a:rPr kumimoji="1" lang="ja-JP" altLang="en-US" sz="1600" b="1" u="sng" dirty="0"/>
                        <a:t>５．事業期間</a:t>
                      </a:r>
                    </a:p>
                  </a:txBody>
                  <a:tcPr anchor="ctr">
                    <a:solidFill>
                      <a:schemeClr val="accent5">
                        <a:lumMod val="40000"/>
                        <a:lumOff val="60000"/>
                      </a:schemeClr>
                    </a:solidFill>
                  </a:tcPr>
                </a:tc>
                <a:tc>
                  <a:txBody>
                    <a:bodyPr/>
                    <a:lstStyle/>
                    <a:p>
                      <a:r>
                        <a:rPr kumimoji="1" lang="ja-JP" altLang="en-US" dirty="0"/>
                        <a:t>　</a:t>
                      </a:r>
                      <a:r>
                        <a:rPr kumimoji="1" lang="ja-JP" altLang="en-US" dirty="0">
                          <a:solidFill>
                            <a:schemeClr val="tx1"/>
                          </a:solidFill>
                        </a:rPr>
                        <a:t>交付決定日</a:t>
                      </a:r>
                      <a:r>
                        <a:rPr kumimoji="1" lang="ja-JP" altLang="en-US" dirty="0"/>
                        <a:t>～　令和〇年〇月</a:t>
                      </a:r>
                    </a:p>
                  </a:txBody>
                  <a:tcPr anchor="ctr">
                    <a:solidFill>
                      <a:schemeClr val="accent5">
                        <a:lumMod val="40000"/>
                        <a:lumOff val="60000"/>
                      </a:schemeClr>
                    </a:solidFill>
                  </a:tcPr>
                </a:tc>
                <a:extLst>
                  <a:ext uri="{0D108BD9-81ED-4DB2-BD59-A6C34878D82A}">
                    <a16:rowId xmlns:a16="http://schemas.microsoft.com/office/drawing/2014/main" val="587108009"/>
                  </a:ext>
                </a:extLst>
              </a:tr>
              <a:tr h="516789">
                <a:tc>
                  <a:txBody>
                    <a:bodyPr/>
                    <a:lstStyle/>
                    <a:p>
                      <a:r>
                        <a:rPr kumimoji="1" lang="ja-JP" altLang="en-US" sz="1600" b="1" u="sng" dirty="0"/>
                        <a:t>６．補助事業に要する経費</a:t>
                      </a:r>
                    </a:p>
                  </a:txBody>
                  <a:tcPr anchor="ctr">
                    <a:solidFill>
                      <a:schemeClr val="accent5">
                        <a:lumMod val="20000"/>
                        <a:lumOff val="80000"/>
                      </a:schemeClr>
                    </a:solidFill>
                  </a:tcPr>
                </a:tc>
                <a:tc>
                  <a:txBody>
                    <a:bodyPr/>
                    <a:lstStyle/>
                    <a:p>
                      <a:r>
                        <a:rPr kumimoji="1" lang="ja-JP" altLang="en-US" dirty="0"/>
                        <a:t>　</a:t>
                      </a:r>
                      <a:r>
                        <a:rPr kumimoji="1" lang="en-US" altLang="ja-JP" dirty="0"/>
                        <a:t>***,***,***</a:t>
                      </a:r>
                      <a:r>
                        <a:rPr kumimoji="1" lang="ja-JP" altLang="en-US" dirty="0"/>
                        <a:t>円（税抜）　　**</a:t>
                      </a:r>
                      <a:r>
                        <a:rPr kumimoji="1" lang="en-US" altLang="ja-JP" dirty="0"/>
                        <a:t>,***,***</a:t>
                      </a:r>
                      <a:r>
                        <a:rPr kumimoji="1" lang="ja-JP" altLang="en-US" dirty="0"/>
                        <a:t>円（消費税等）　　</a:t>
                      </a:r>
                      <a:r>
                        <a:rPr kumimoji="1" lang="en-US" altLang="ja-JP" b="1" dirty="0"/>
                        <a:t>***,***,***</a:t>
                      </a:r>
                      <a:r>
                        <a:rPr kumimoji="1" lang="ja-JP" altLang="en-US" b="1" dirty="0"/>
                        <a:t>円（税込）</a:t>
                      </a:r>
                    </a:p>
                  </a:txBody>
                  <a:tcPr anchor="ctr">
                    <a:solidFill>
                      <a:schemeClr val="accent5">
                        <a:lumMod val="20000"/>
                        <a:lumOff val="80000"/>
                      </a:schemeClr>
                    </a:solidFill>
                  </a:tcPr>
                </a:tc>
                <a:extLst>
                  <a:ext uri="{0D108BD9-81ED-4DB2-BD59-A6C34878D82A}">
                    <a16:rowId xmlns:a16="http://schemas.microsoft.com/office/drawing/2014/main" val="2255844976"/>
                  </a:ext>
                </a:extLst>
              </a:tr>
              <a:tr h="516789">
                <a:tc>
                  <a:txBody>
                    <a:bodyPr/>
                    <a:lstStyle/>
                    <a:p>
                      <a:r>
                        <a:rPr kumimoji="1" lang="ja-JP" altLang="en-US" sz="1600" b="1" u="sng" dirty="0"/>
                        <a:t>７．補助対象経費</a:t>
                      </a:r>
                    </a:p>
                  </a:txBody>
                  <a:tcPr anchor="ctr">
                    <a:solidFill>
                      <a:schemeClr val="accent5">
                        <a:lumMod val="40000"/>
                        <a:lumOff val="60000"/>
                      </a:schemeClr>
                    </a:solidFill>
                  </a:tcPr>
                </a:tc>
                <a:tc>
                  <a:txBody>
                    <a:bodyPr/>
                    <a:lstStyle/>
                    <a:p>
                      <a:r>
                        <a:rPr kumimoji="1" lang="ja-JP" altLang="en-US" dirty="0"/>
                        <a:t>　</a:t>
                      </a:r>
                      <a:r>
                        <a:rPr kumimoji="1" lang="en-US" altLang="ja-JP" dirty="0"/>
                        <a:t>***,***,***</a:t>
                      </a:r>
                      <a:r>
                        <a:rPr kumimoji="1" lang="ja-JP" altLang="en-US" dirty="0"/>
                        <a:t>円（税抜）　　**</a:t>
                      </a:r>
                      <a:r>
                        <a:rPr kumimoji="1" lang="en-US" altLang="ja-JP" dirty="0"/>
                        <a:t>,***,***</a:t>
                      </a:r>
                      <a:r>
                        <a:rPr kumimoji="1" lang="ja-JP" altLang="en-US" dirty="0"/>
                        <a:t>円（消費税等）　　</a:t>
                      </a:r>
                      <a:r>
                        <a:rPr kumimoji="1" lang="en-US" altLang="ja-JP" b="1" dirty="0"/>
                        <a:t>***,***,***</a:t>
                      </a:r>
                      <a:r>
                        <a:rPr kumimoji="1" lang="ja-JP" altLang="en-US" b="1" dirty="0"/>
                        <a:t>円（税込）</a:t>
                      </a:r>
                    </a:p>
                  </a:txBody>
                  <a:tcPr anchor="ctr">
                    <a:solidFill>
                      <a:schemeClr val="accent5">
                        <a:lumMod val="40000"/>
                        <a:lumOff val="60000"/>
                      </a:schemeClr>
                    </a:solidFill>
                  </a:tcPr>
                </a:tc>
                <a:extLst>
                  <a:ext uri="{0D108BD9-81ED-4DB2-BD59-A6C34878D82A}">
                    <a16:rowId xmlns:a16="http://schemas.microsoft.com/office/drawing/2014/main" val="3780314935"/>
                  </a:ext>
                </a:extLst>
              </a:tr>
              <a:tr h="516789">
                <a:tc>
                  <a:txBody>
                    <a:bodyPr/>
                    <a:lstStyle/>
                    <a:p>
                      <a:r>
                        <a:rPr kumimoji="1" lang="ja-JP" altLang="en-US" sz="1600" b="1" u="sng" dirty="0"/>
                        <a:t>８．補助金申請額</a:t>
                      </a:r>
                    </a:p>
                  </a:txBody>
                  <a:tcPr anchor="ctr">
                    <a:solidFill>
                      <a:schemeClr val="accent5">
                        <a:lumMod val="20000"/>
                        <a:lumOff val="80000"/>
                      </a:schemeClr>
                    </a:solidFill>
                  </a:tcPr>
                </a:tc>
                <a:tc>
                  <a:txBody>
                    <a:bodyPr/>
                    <a:lstStyle/>
                    <a:p>
                      <a:r>
                        <a:rPr kumimoji="1" lang="ja-JP" altLang="en-US" dirty="0"/>
                        <a:t>　</a:t>
                      </a:r>
                      <a:r>
                        <a:rPr kumimoji="1" lang="en-US" altLang="ja-JP" dirty="0"/>
                        <a:t>***,***,***</a:t>
                      </a:r>
                      <a:r>
                        <a:rPr kumimoji="1" lang="ja-JP" altLang="en-US" dirty="0"/>
                        <a:t>円（税抜）　　**</a:t>
                      </a:r>
                      <a:r>
                        <a:rPr kumimoji="1" lang="en-US" altLang="ja-JP" dirty="0"/>
                        <a:t>,***,***</a:t>
                      </a:r>
                      <a:r>
                        <a:rPr kumimoji="1" lang="ja-JP" altLang="en-US" dirty="0"/>
                        <a:t>円（消費税等）　　</a:t>
                      </a:r>
                      <a:r>
                        <a:rPr kumimoji="1" lang="en-US" altLang="ja-JP" b="1" dirty="0"/>
                        <a:t>***,***,***</a:t>
                      </a:r>
                      <a:r>
                        <a:rPr kumimoji="1" lang="ja-JP" altLang="en-US" b="1" dirty="0"/>
                        <a:t>円（税込）</a:t>
                      </a:r>
                    </a:p>
                  </a:txBody>
                  <a:tcPr anchor="ctr">
                    <a:solidFill>
                      <a:schemeClr val="accent5">
                        <a:lumMod val="20000"/>
                        <a:lumOff val="80000"/>
                      </a:schemeClr>
                    </a:solidFill>
                  </a:tcPr>
                </a:tc>
                <a:extLst>
                  <a:ext uri="{0D108BD9-81ED-4DB2-BD59-A6C34878D82A}">
                    <a16:rowId xmlns:a16="http://schemas.microsoft.com/office/drawing/2014/main" val="3890310924"/>
                  </a:ext>
                </a:extLst>
              </a:tr>
            </a:tbl>
          </a:graphicData>
        </a:graphic>
      </p:graphicFrame>
      <p:sp>
        <p:nvSpPr>
          <p:cNvPr id="4" name="正方形/長方形 3">
            <a:extLst>
              <a:ext uri="{FF2B5EF4-FFF2-40B4-BE49-F238E27FC236}">
                <a16:creationId xmlns:a16="http://schemas.microsoft.com/office/drawing/2014/main" id="{122FCFEC-E409-C3CE-2E38-F37592558C26}"/>
              </a:ext>
            </a:extLst>
          </p:cNvPr>
          <p:cNvSpPr/>
          <p:nvPr/>
        </p:nvSpPr>
        <p:spPr>
          <a:xfrm>
            <a:off x="6240016" y="3867728"/>
            <a:ext cx="5508612" cy="1022951"/>
          </a:xfrm>
          <a:prstGeom prst="rect">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0000" eaLnBrk="1" fontAlgn="auto" hangingPunct="1">
              <a:spcBef>
                <a:spcPts val="0"/>
              </a:spcBef>
              <a:spcAft>
                <a:spcPts val="0"/>
              </a:spcAft>
            </a:pPr>
            <a:r>
              <a:rPr lang="en-US" altLang="ja-JP" sz="1400" b="1" dirty="0">
                <a:solidFill>
                  <a:srgbClr val="FF0000"/>
                </a:solidFill>
                <a:latin typeface="Meiryo UI" panose="020B0604030504040204" pitchFamily="50" charset="-128"/>
                <a:ea typeface="Meiryo UI" panose="020B0604030504040204" pitchFamily="50" charset="-128"/>
              </a:rPr>
              <a:t>【</a:t>
            </a:r>
            <a:r>
              <a:rPr lang="ja-JP" altLang="en-US" sz="1400" b="1" dirty="0">
                <a:solidFill>
                  <a:srgbClr val="FF0000"/>
                </a:solidFill>
                <a:latin typeface="Meiryo UI" panose="020B0604030504040204" pitchFamily="50" charset="-128"/>
                <a:ea typeface="Meiryo UI" panose="020B0604030504040204" pitchFamily="50" charset="-128"/>
              </a:rPr>
              <a:t>記入上の注意</a:t>
            </a:r>
            <a:r>
              <a:rPr lang="en-US" altLang="ja-JP" sz="1400" b="1" dirty="0">
                <a:solidFill>
                  <a:srgbClr val="FF0000"/>
                </a:solidFill>
                <a:latin typeface="Meiryo UI" panose="020B0604030504040204" pitchFamily="50" charset="-128"/>
                <a:ea typeface="Meiryo UI" panose="020B0604030504040204" pitchFamily="50" charset="-128"/>
              </a:rPr>
              <a:t>】</a:t>
            </a:r>
          </a:p>
          <a:p>
            <a:pPr defTabSz="180000" eaLnBrk="1" fontAlgn="auto" hangingPunct="1">
              <a:spcBef>
                <a:spcPts val="0"/>
              </a:spcBef>
              <a:spcAft>
                <a:spcPts val="0"/>
              </a:spcAft>
            </a:pP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消費税及び地方消費税等を補助金申請額に含めて申請する事業者は、</a:t>
            </a:r>
            <a:endParaRPr lang="en-US" altLang="ja-JP" sz="1400" dirty="0">
              <a:solidFill>
                <a:srgbClr val="FF0000"/>
              </a:solidFill>
              <a:latin typeface="Meiryo UI" panose="020B0604030504040204" pitchFamily="50" charset="-128"/>
              <a:ea typeface="Meiryo UI" panose="020B0604030504040204" pitchFamily="50" charset="-128"/>
            </a:endParaRPr>
          </a:p>
          <a:p>
            <a:pPr defTabSz="180000" eaLnBrk="1" fontAlgn="auto" hangingPunct="1">
              <a:spcBef>
                <a:spcPts val="0"/>
              </a:spcBef>
              <a:spcAft>
                <a:spcPts val="0"/>
              </a:spcAft>
            </a:pPr>
            <a:r>
              <a:rPr lang="en-US" altLang="ja-JP" sz="1400" dirty="0">
                <a:solidFill>
                  <a:srgbClr val="FF0000"/>
                </a:solidFill>
                <a:latin typeface="Meiryo UI" panose="020B0604030504040204" pitchFamily="50" charset="-128"/>
                <a:ea typeface="Meiryo UI" panose="020B0604030504040204" pitchFamily="50" charset="-128"/>
              </a:rPr>
              <a:t>	</a:t>
            </a:r>
            <a:r>
              <a:rPr lang="ja-JP" altLang="en-US" sz="1400" dirty="0">
                <a:solidFill>
                  <a:srgbClr val="FF0000"/>
                </a:solidFill>
                <a:latin typeface="Meiryo UI" panose="020B0604030504040204" pitchFamily="50" charset="-128"/>
                <a:ea typeface="Meiryo UI" panose="020B0604030504040204" pitchFamily="50" charset="-128"/>
              </a:rPr>
              <a:t>以下の記入例のように「それぞれの金額」を記入してください。</a:t>
            </a:r>
          </a:p>
          <a:p>
            <a:pPr defTabSz="180000" eaLnBrk="1" fontAlgn="auto" hangingPunct="1">
              <a:spcBef>
                <a:spcPts val="0"/>
              </a:spcBef>
              <a:spcAft>
                <a:spcPts val="0"/>
              </a:spcAft>
            </a:pPr>
            <a:r>
              <a:rPr lang="en-US" altLang="ja-JP" sz="1400" dirty="0">
                <a:solidFill>
                  <a:srgbClr val="FF0000"/>
                </a:solidFill>
                <a:latin typeface="Meiryo UI" panose="020B0604030504040204" pitchFamily="50" charset="-128"/>
                <a:ea typeface="Meiryo UI" panose="020B0604030504040204" pitchFamily="50" charset="-128"/>
              </a:rPr>
              <a:t>	</a:t>
            </a:r>
            <a:r>
              <a:rPr lang="ja-JP" altLang="en-US" sz="1400" dirty="0">
                <a:solidFill>
                  <a:srgbClr val="FF0000"/>
                </a:solidFill>
                <a:latin typeface="Meiryo UI" panose="020B0604030504040204" pitchFamily="50" charset="-128"/>
                <a:ea typeface="Meiryo UI" panose="020B0604030504040204" pitchFamily="50" charset="-128"/>
              </a:rPr>
              <a:t>その他の事業者は，「税抜きの金額のみ」記入してください。</a:t>
            </a:r>
          </a:p>
        </p:txBody>
      </p:sp>
      <p:sp>
        <p:nvSpPr>
          <p:cNvPr id="5" name="正方形/長方形 4">
            <a:extLst>
              <a:ext uri="{FF2B5EF4-FFF2-40B4-BE49-F238E27FC236}">
                <a16:creationId xmlns:a16="http://schemas.microsoft.com/office/drawing/2014/main" id="{763BBE18-0B94-EE20-342E-935D45AA6876}"/>
              </a:ext>
            </a:extLst>
          </p:cNvPr>
          <p:cNvSpPr/>
          <p:nvPr/>
        </p:nvSpPr>
        <p:spPr>
          <a:xfrm>
            <a:off x="6240016" y="1556792"/>
            <a:ext cx="5513052" cy="936104"/>
          </a:xfrm>
          <a:prstGeom prst="rect">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0000" eaLnBrk="1" fontAlgn="auto" hangingPunct="1">
              <a:spcBef>
                <a:spcPts val="0"/>
              </a:spcBef>
              <a:spcAft>
                <a:spcPts val="0"/>
              </a:spcAft>
            </a:pPr>
            <a:r>
              <a:rPr lang="en-US" altLang="ja-JP" sz="1400" b="1" dirty="0">
                <a:solidFill>
                  <a:srgbClr val="FF0000"/>
                </a:solidFill>
                <a:latin typeface="Meiryo UI" panose="020B0604030504040204" pitchFamily="50" charset="-128"/>
                <a:ea typeface="Meiryo UI" panose="020B0604030504040204" pitchFamily="50" charset="-128"/>
              </a:rPr>
              <a:t>【</a:t>
            </a:r>
            <a:r>
              <a:rPr lang="ja-JP" altLang="en-US" sz="1400" b="1" dirty="0">
                <a:solidFill>
                  <a:srgbClr val="FF0000"/>
                </a:solidFill>
                <a:latin typeface="Meiryo UI" panose="020B0604030504040204" pitchFamily="50" charset="-128"/>
                <a:ea typeface="Meiryo UI" panose="020B0604030504040204" pitchFamily="50" charset="-128"/>
              </a:rPr>
              <a:t>記入上の注意</a:t>
            </a:r>
            <a:r>
              <a:rPr lang="en-US" altLang="ja-JP" sz="1400" b="1" dirty="0">
                <a:solidFill>
                  <a:srgbClr val="FF0000"/>
                </a:solidFill>
                <a:latin typeface="Meiryo UI" panose="020B0604030504040204" pitchFamily="50" charset="-128"/>
                <a:ea typeface="Meiryo UI" panose="020B0604030504040204" pitchFamily="50" charset="-128"/>
              </a:rPr>
              <a:t>】</a:t>
            </a:r>
          </a:p>
          <a:p>
            <a:pPr defTabSz="180000" eaLnBrk="1" fontAlgn="auto" hangingPunct="1">
              <a:spcBef>
                <a:spcPts val="0"/>
              </a:spcBef>
              <a:spcAft>
                <a:spcPts val="0"/>
              </a:spcAft>
            </a:pP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補助事業の達成目標を３項目程度にまとめ、事業終了時に達成したい</a:t>
            </a:r>
            <a:endParaRPr lang="en-US" altLang="ja-JP" sz="1400" dirty="0">
              <a:solidFill>
                <a:srgbClr val="FF0000"/>
              </a:solidFill>
              <a:latin typeface="Meiryo UI" panose="020B0604030504040204" pitchFamily="50" charset="-128"/>
              <a:ea typeface="Meiryo UI" panose="020B0604030504040204" pitchFamily="50" charset="-128"/>
            </a:endParaRPr>
          </a:p>
          <a:p>
            <a:pPr defTabSz="180000" eaLnBrk="1" fontAlgn="auto" hangingPunct="1">
              <a:spcBef>
                <a:spcPts val="0"/>
              </a:spcBef>
              <a:spcAft>
                <a:spcPts val="0"/>
              </a:spcAft>
            </a:pPr>
            <a:r>
              <a:rPr lang="en-US" altLang="ja-JP" sz="1400" dirty="0">
                <a:solidFill>
                  <a:srgbClr val="FF0000"/>
                </a:solidFill>
                <a:latin typeface="Meiryo UI" panose="020B0604030504040204" pitchFamily="50" charset="-128"/>
                <a:ea typeface="Meiryo UI" panose="020B0604030504040204" pitchFamily="50" charset="-128"/>
              </a:rPr>
              <a:t>	</a:t>
            </a:r>
            <a:r>
              <a:rPr lang="ja-JP" altLang="en-US" sz="1400" dirty="0">
                <a:solidFill>
                  <a:srgbClr val="FF0000"/>
                </a:solidFill>
                <a:latin typeface="Meiryo UI" panose="020B0604030504040204" pitchFamily="50" charset="-128"/>
                <a:ea typeface="Meiryo UI" panose="020B0604030504040204" pitchFamily="50" charset="-128"/>
              </a:rPr>
              <a:t>姿・状態と、それを踏まえて将来いつ頃を目途に到達したい姿・状態を記</a:t>
            </a:r>
            <a:endParaRPr lang="en-US" altLang="ja-JP" sz="1400" dirty="0">
              <a:solidFill>
                <a:srgbClr val="FF0000"/>
              </a:solidFill>
              <a:latin typeface="Meiryo UI" panose="020B0604030504040204" pitchFamily="50" charset="-128"/>
              <a:ea typeface="Meiryo UI" panose="020B0604030504040204" pitchFamily="50" charset="-128"/>
            </a:endParaRPr>
          </a:p>
          <a:p>
            <a:pPr defTabSz="180000" eaLnBrk="1" fontAlgn="auto" hangingPunct="1">
              <a:spcBef>
                <a:spcPts val="0"/>
              </a:spcBef>
              <a:spcAft>
                <a:spcPts val="0"/>
              </a:spcAft>
            </a:pPr>
            <a:r>
              <a:rPr lang="en-US" altLang="ja-JP" sz="1400" dirty="0">
                <a:solidFill>
                  <a:srgbClr val="FF0000"/>
                </a:solidFill>
                <a:latin typeface="Meiryo UI" panose="020B0604030504040204" pitchFamily="50" charset="-128"/>
                <a:ea typeface="Meiryo UI" panose="020B0604030504040204" pitchFamily="50" charset="-128"/>
              </a:rPr>
              <a:t>	</a:t>
            </a:r>
            <a:r>
              <a:rPr lang="ja-JP" altLang="en-US" sz="1400" dirty="0">
                <a:solidFill>
                  <a:srgbClr val="FF0000"/>
                </a:solidFill>
                <a:latin typeface="Meiryo UI" panose="020B0604030504040204" pitchFamily="50" charset="-128"/>
                <a:ea typeface="Meiryo UI" panose="020B0604030504040204" pitchFamily="50" charset="-128"/>
              </a:rPr>
              <a:t>入してください。</a:t>
            </a:r>
            <a:endParaRPr lang="en-US" altLang="ja-JP"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1723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1344" y="79698"/>
            <a:ext cx="8424936" cy="377179"/>
          </a:xfrm>
        </p:spPr>
        <p:txBody>
          <a:bodyPr/>
          <a:lstStyle/>
          <a:p>
            <a:pPr algn="l"/>
            <a:r>
              <a:rPr lang="en-US" altLang="ja-JP" sz="1800" b="1" dirty="0">
                <a:latin typeface="Meiryo UI" panose="020B0604030504040204" pitchFamily="50" charset="-128"/>
                <a:ea typeface="Meiryo UI" panose="020B0604030504040204" pitchFamily="50" charset="-128"/>
              </a:rPr>
              <a:t>Ⅱ</a:t>
            </a:r>
            <a:r>
              <a:rPr lang="ja-JP" altLang="en-US" sz="1800" b="1" dirty="0">
                <a:latin typeface="Meiryo UI" panose="020B0604030504040204" pitchFamily="50" charset="-128"/>
                <a:ea typeface="Meiryo UI" panose="020B0604030504040204" pitchFamily="50" charset="-128"/>
              </a:rPr>
              <a:t>．補助事業の具体的な内容（１／２）</a:t>
            </a:r>
          </a:p>
        </p:txBody>
      </p:sp>
      <p:sp>
        <p:nvSpPr>
          <p:cNvPr id="20" name="タイトル 1"/>
          <p:cNvSpPr txBox="1">
            <a:spLocks/>
          </p:cNvSpPr>
          <p:nvPr/>
        </p:nvSpPr>
        <p:spPr bwMode="auto">
          <a:xfrm>
            <a:off x="10128250" y="60326"/>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１枚</a:t>
            </a:r>
          </a:p>
        </p:txBody>
      </p:sp>
      <p:sp>
        <p:nvSpPr>
          <p:cNvPr id="214" name="テキスト ボックス 213">
            <a:extLst>
              <a:ext uri="{FF2B5EF4-FFF2-40B4-BE49-F238E27FC236}">
                <a16:creationId xmlns:a16="http://schemas.microsoft.com/office/drawing/2014/main" id="{77CC7F27-A545-445F-8A8E-DDF79CD87C33}"/>
              </a:ext>
            </a:extLst>
          </p:cNvPr>
          <p:cNvSpPr txBox="1"/>
          <p:nvPr/>
        </p:nvSpPr>
        <p:spPr>
          <a:xfrm>
            <a:off x="6600056" y="1988840"/>
            <a:ext cx="5221971" cy="1008112"/>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defTabSz="180000" eaLnBrk="1" fontAlgn="auto" hangingPunct="1">
              <a:spcBef>
                <a:spcPts val="0"/>
              </a:spcBef>
              <a:spcAft>
                <a:spcPts val="0"/>
              </a:spcAft>
              <a:defRPr/>
            </a:pPr>
            <a:r>
              <a:rPr lang="en-US" altLang="ja-JP" sz="1400" b="1" dirty="0">
                <a:solidFill>
                  <a:srgbClr val="FF0000"/>
                </a:solidFill>
              </a:rPr>
              <a:t>【</a:t>
            </a:r>
            <a:r>
              <a:rPr lang="ja-JP" altLang="en-US" sz="1400" b="1" dirty="0">
                <a:solidFill>
                  <a:srgbClr val="FF0000"/>
                </a:solidFill>
              </a:rPr>
              <a:t>記入上の注意</a:t>
            </a:r>
            <a:r>
              <a:rPr lang="en-US" altLang="ja-JP" sz="1400" b="1" dirty="0">
                <a:solidFill>
                  <a:srgbClr val="FF0000"/>
                </a:solidFill>
              </a:rPr>
              <a:t>】</a:t>
            </a:r>
          </a:p>
          <a:p>
            <a:pPr defTabSz="180000" eaLnBrk="1" fontAlgn="auto" hangingPunct="1">
              <a:spcBef>
                <a:spcPts val="0"/>
              </a:spcBef>
              <a:spcAft>
                <a:spcPts val="0"/>
              </a:spcAft>
              <a:defRPr/>
            </a:pPr>
            <a:r>
              <a:rPr lang="en-US" altLang="ja-JP" sz="1400" dirty="0">
                <a:solidFill>
                  <a:srgbClr val="FF0000"/>
                </a:solidFill>
              </a:rPr>
              <a:t>※Ⅰ.</a:t>
            </a:r>
            <a:r>
              <a:rPr lang="ja-JP" altLang="en-US" sz="1400" dirty="0">
                <a:solidFill>
                  <a:srgbClr val="FF0000"/>
                </a:solidFill>
              </a:rPr>
              <a:t>補助事業の実施計画（</a:t>
            </a:r>
            <a:r>
              <a:rPr lang="en-US" altLang="ja-JP" sz="1400" dirty="0">
                <a:solidFill>
                  <a:srgbClr val="FF0000"/>
                </a:solidFill>
              </a:rPr>
              <a:t>1/2</a:t>
            </a:r>
            <a:r>
              <a:rPr lang="ja-JP" altLang="en-US" sz="1400" dirty="0">
                <a:solidFill>
                  <a:srgbClr val="FF0000"/>
                </a:solidFill>
              </a:rPr>
              <a:t>）の「</a:t>
            </a:r>
            <a:r>
              <a:rPr lang="en-US" altLang="ja-JP" sz="1400" dirty="0">
                <a:solidFill>
                  <a:srgbClr val="FF0000"/>
                </a:solidFill>
              </a:rPr>
              <a:t>2.</a:t>
            </a:r>
            <a:r>
              <a:rPr lang="ja-JP" altLang="en-US" sz="1400" dirty="0">
                <a:solidFill>
                  <a:srgbClr val="FF0000"/>
                </a:solidFill>
              </a:rPr>
              <a:t>補助事業の概要」について、</a:t>
            </a:r>
            <a:endParaRPr lang="en-US" altLang="ja-JP" sz="1400" dirty="0">
              <a:solidFill>
                <a:srgbClr val="FF0000"/>
              </a:solidFill>
            </a:endParaRPr>
          </a:p>
          <a:p>
            <a:pPr defTabSz="180000" eaLnBrk="1" fontAlgn="auto" hangingPunct="1">
              <a:spcBef>
                <a:spcPts val="0"/>
              </a:spcBef>
              <a:spcAft>
                <a:spcPts val="0"/>
              </a:spcAft>
              <a:defRPr/>
            </a:pPr>
            <a:r>
              <a:rPr lang="en-US" altLang="ja-JP" sz="1400" dirty="0">
                <a:solidFill>
                  <a:srgbClr val="FF0000"/>
                </a:solidFill>
              </a:rPr>
              <a:t>	</a:t>
            </a:r>
            <a:r>
              <a:rPr lang="ja-JP" altLang="en-US" sz="1400" dirty="0">
                <a:solidFill>
                  <a:srgbClr val="FF0000"/>
                </a:solidFill>
              </a:rPr>
              <a:t>詳細化し、具体的に説明してください。</a:t>
            </a:r>
            <a:endParaRPr lang="en-US" altLang="ja-JP" sz="1400" dirty="0">
              <a:solidFill>
                <a:srgbClr val="FF0000"/>
              </a:solidFill>
            </a:endParaRPr>
          </a:p>
          <a:p>
            <a:pPr defTabSz="180000" eaLnBrk="1" fontAlgn="auto" hangingPunct="1">
              <a:spcBef>
                <a:spcPts val="0"/>
              </a:spcBef>
              <a:spcAft>
                <a:spcPts val="0"/>
              </a:spcAft>
              <a:defRPr/>
            </a:pPr>
            <a:r>
              <a:rPr lang="en-US" altLang="ja-JP" sz="1400" dirty="0">
                <a:solidFill>
                  <a:srgbClr val="FF0000"/>
                </a:solidFill>
              </a:rPr>
              <a:t>	</a:t>
            </a:r>
            <a:r>
              <a:rPr lang="ja-JP" altLang="en-US" sz="1400" dirty="0">
                <a:solidFill>
                  <a:srgbClr val="FF0000"/>
                </a:solidFill>
              </a:rPr>
              <a:t>また、イメージをわかりやすく図示し、簡潔な説明文を記入してください。</a:t>
            </a:r>
            <a:endParaRPr lang="en-US" altLang="ja-JP" sz="1400" dirty="0">
              <a:solidFill>
                <a:srgbClr val="FF0000"/>
              </a:solidFill>
            </a:endParaRPr>
          </a:p>
        </p:txBody>
      </p:sp>
      <p:sp>
        <p:nvSpPr>
          <p:cNvPr id="3" name="正方形/長方形 2">
            <a:extLst>
              <a:ext uri="{FF2B5EF4-FFF2-40B4-BE49-F238E27FC236}">
                <a16:creationId xmlns:a16="http://schemas.microsoft.com/office/drawing/2014/main" id="{9444B95D-5329-52E5-BC7F-193016AC1B56}"/>
              </a:ext>
            </a:extLst>
          </p:cNvPr>
          <p:cNvSpPr/>
          <p:nvPr/>
        </p:nvSpPr>
        <p:spPr>
          <a:xfrm>
            <a:off x="194064" y="692696"/>
            <a:ext cx="424847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b="1" dirty="0">
                <a:solidFill>
                  <a:schemeClr val="tx1"/>
                </a:solidFill>
              </a:rPr>
              <a:t>１．</a:t>
            </a:r>
            <a:r>
              <a:rPr kumimoji="1" lang="ja-JP" altLang="en-US" b="1" dirty="0">
                <a:solidFill>
                  <a:schemeClr val="tx1"/>
                </a:solidFill>
              </a:rPr>
              <a:t>事業の実施方法</a:t>
            </a:r>
          </a:p>
        </p:txBody>
      </p:sp>
    </p:spTree>
    <p:extLst>
      <p:ext uri="{BB962C8B-B14F-4D97-AF65-F5344CB8AC3E}">
        <p14:creationId xmlns:p14="http://schemas.microsoft.com/office/powerpoint/2010/main" val="4024588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8236F2-9A71-1538-4E42-6F75106D5CE7}"/>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0801980-85FC-B666-F5EC-B7489E4AF85C}"/>
              </a:ext>
            </a:extLst>
          </p:cNvPr>
          <p:cNvSpPr>
            <a:spLocks noGrp="1"/>
          </p:cNvSpPr>
          <p:nvPr>
            <p:ph type="title"/>
          </p:nvPr>
        </p:nvSpPr>
        <p:spPr>
          <a:xfrm>
            <a:off x="263352" y="99072"/>
            <a:ext cx="8424936" cy="377179"/>
          </a:xfrm>
        </p:spPr>
        <p:txBody>
          <a:bodyPr/>
          <a:lstStyle/>
          <a:p>
            <a:pPr algn="l"/>
            <a:r>
              <a:rPr lang="en-US" altLang="ja-JP" sz="1800" b="1" dirty="0">
                <a:latin typeface="Meiryo UI" panose="020B0604030504040204" pitchFamily="50" charset="-128"/>
                <a:ea typeface="Meiryo UI" panose="020B0604030504040204" pitchFamily="50" charset="-128"/>
              </a:rPr>
              <a:t>Ⅱ</a:t>
            </a:r>
            <a:r>
              <a:rPr lang="ja-JP" altLang="en-US" sz="1800" b="1" dirty="0">
                <a:latin typeface="Meiryo UI" panose="020B0604030504040204" pitchFamily="50" charset="-128"/>
                <a:ea typeface="Meiryo UI" panose="020B0604030504040204" pitchFamily="50" charset="-128"/>
              </a:rPr>
              <a:t>．補助事業の具体的な内容（２／２</a:t>
            </a:r>
            <a:r>
              <a:rPr lang="ja-JP" altLang="en-US" sz="1800" dirty="0">
                <a:latin typeface="Meiryo UI" panose="020B0604030504040204" pitchFamily="50" charset="-128"/>
                <a:ea typeface="Meiryo UI" panose="020B0604030504040204" pitchFamily="50" charset="-128"/>
              </a:rPr>
              <a:t>）</a:t>
            </a:r>
          </a:p>
        </p:txBody>
      </p:sp>
      <p:sp>
        <p:nvSpPr>
          <p:cNvPr id="20" name="タイトル 1">
            <a:extLst>
              <a:ext uri="{FF2B5EF4-FFF2-40B4-BE49-F238E27FC236}">
                <a16:creationId xmlns:a16="http://schemas.microsoft.com/office/drawing/2014/main" id="{46127750-089D-1276-7922-9EBC776DEFF1}"/>
              </a:ext>
            </a:extLst>
          </p:cNvPr>
          <p:cNvSpPr txBox="1">
            <a:spLocks/>
          </p:cNvSpPr>
          <p:nvPr/>
        </p:nvSpPr>
        <p:spPr bwMode="auto">
          <a:xfrm>
            <a:off x="10128250" y="60326"/>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１枚</a:t>
            </a:r>
          </a:p>
        </p:txBody>
      </p:sp>
      <p:sp>
        <p:nvSpPr>
          <p:cNvPr id="3" name="正方形/長方形 2">
            <a:extLst>
              <a:ext uri="{FF2B5EF4-FFF2-40B4-BE49-F238E27FC236}">
                <a16:creationId xmlns:a16="http://schemas.microsoft.com/office/drawing/2014/main" id="{14D54692-E259-021D-5075-BFAEF53CB4C7}"/>
              </a:ext>
            </a:extLst>
          </p:cNvPr>
          <p:cNvSpPr/>
          <p:nvPr/>
        </p:nvSpPr>
        <p:spPr>
          <a:xfrm>
            <a:off x="227348" y="572881"/>
            <a:ext cx="424847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b="1" dirty="0">
                <a:solidFill>
                  <a:schemeClr val="tx1"/>
                </a:solidFill>
              </a:rPr>
              <a:t>２．</a:t>
            </a:r>
            <a:r>
              <a:rPr kumimoji="1" lang="ja-JP" altLang="en-US" b="1" dirty="0">
                <a:solidFill>
                  <a:schemeClr val="tx1"/>
                </a:solidFill>
              </a:rPr>
              <a:t>実施工程表</a:t>
            </a:r>
          </a:p>
        </p:txBody>
      </p:sp>
      <p:graphicFrame>
        <p:nvGraphicFramePr>
          <p:cNvPr id="4" name="表 3">
            <a:extLst>
              <a:ext uri="{FF2B5EF4-FFF2-40B4-BE49-F238E27FC236}">
                <a16:creationId xmlns:a16="http://schemas.microsoft.com/office/drawing/2014/main" id="{B4BEB510-6FA9-863E-7A9F-8DD95E1C2021}"/>
              </a:ext>
            </a:extLst>
          </p:cNvPr>
          <p:cNvGraphicFramePr>
            <a:graphicFrameLocks noGrp="1"/>
          </p:cNvGraphicFramePr>
          <p:nvPr>
            <p:extLst>
              <p:ext uri="{D42A27DB-BD31-4B8C-83A1-F6EECF244321}">
                <p14:modId xmlns:p14="http://schemas.microsoft.com/office/powerpoint/2010/main" val="2449910703"/>
              </p:ext>
            </p:extLst>
          </p:nvPr>
        </p:nvGraphicFramePr>
        <p:xfrm>
          <a:off x="335361" y="1076937"/>
          <a:ext cx="11521278" cy="5404401"/>
        </p:xfrm>
        <a:graphic>
          <a:graphicData uri="http://schemas.openxmlformats.org/drawingml/2006/table">
            <a:tbl>
              <a:tblPr firstRow="1" bandRow="1">
                <a:tableStyleId>{F5AB1C69-6EDB-4FF4-983F-18BD219EF322}</a:tableStyleId>
              </a:tblPr>
              <a:tblGrid>
                <a:gridCol w="3869414">
                  <a:extLst>
                    <a:ext uri="{9D8B030D-6E8A-4147-A177-3AD203B41FA5}">
                      <a16:colId xmlns:a16="http://schemas.microsoft.com/office/drawing/2014/main" val="1716034027"/>
                    </a:ext>
                  </a:extLst>
                </a:gridCol>
                <a:gridCol w="956483">
                  <a:extLst>
                    <a:ext uri="{9D8B030D-6E8A-4147-A177-3AD203B41FA5}">
                      <a16:colId xmlns:a16="http://schemas.microsoft.com/office/drawing/2014/main" val="407889800"/>
                    </a:ext>
                  </a:extLst>
                </a:gridCol>
                <a:gridCol w="956483">
                  <a:extLst>
                    <a:ext uri="{9D8B030D-6E8A-4147-A177-3AD203B41FA5}">
                      <a16:colId xmlns:a16="http://schemas.microsoft.com/office/drawing/2014/main" val="3948358684"/>
                    </a:ext>
                  </a:extLst>
                </a:gridCol>
                <a:gridCol w="956483">
                  <a:extLst>
                    <a:ext uri="{9D8B030D-6E8A-4147-A177-3AD203B41FA5}">
                      <a16:colId xmlns:a16="http://schemas.microsoft.com/office/drawing/2014/main" val="100071858"/>
                    </a:ext>
                  </a:extLst>
                </a:gridCol>
                <a:gridCol w="956483">
                  <a:extLst>
                    <a:ext uri="{9D8B030D-6E8A-4147-A177-3AD203B41FA5}">
                      <a16:colId xmlns:a16="http://schemas.microsoft.com/office/drawing/2014/main" val="3281374942"/>
                    </a:ext>
                  </a:extLst>
                </a:gridCol>
                <a:gridCol w="956483">
                  <a:extLst>
                    <a:ext uri="{9D8B030D-6E8A-4147-A177-3AD203B41FA5}">
                      <a16:colId xmlns:a16="http://schemas.microsoft.com/office/drawing/2014/main" val="2263065335"/>
                    </a:ext>
                  </a:extLst>
                </a:gridCol>
                <a:gridCol w="956483">
                  <a:extLst>
                    <a:ext uri="{9D8B030D-6E8A-4147-A177-3AD203B41FA5}">
                      <a16:colId xmlns:a16="http://schemas.microsoft.com/office/drawing/2014/main" val="2338592046"/>
                    </a:ext>
                  </a:extLst>
                </a:gridCol>
                <a:gridCol w="956483">
                  <a:extLst>
                    <a:ext uri="{9D8B030D-6E8A-4147-A177-3AD203B41FA5}">
                      <a16:colId xmlns:a16="http://schemas.microsoft.com/office/drawing/2014/main" val="3425901061"/>
                    </a:ext>
                  </a:extLst>
                </a:gridCol>
                <a:gridCol w="956483">
                  <a:extLst>
                    <a:ext uri="{9D8B030D-6E8A-4147-A177-3AD203B41FA5}">
                      <a16:colId xmlns:a16="http://schemas.microsoft.com/office/drawing/2014/main" val="3638158380"/>
                    </a:ext>
                  </a:extLst>
                </a:gridCol>
              </a:tblGrid>
              <a:tr h="299545">
                <a:tc rowSpan="2">
                  <a:txBody>
                    <a:bodyPr/>
                    <a:lstStyle/>
                    <a:p>
                      <a:endParaRPr kumimoji="1" lang="ja-JP" altLang="en-US" dirty="0"/>
                    </a:p>
                  </a:txBody>
                  <a:tcPr/>
                </a:tc>
                <a:tc gridSpan="6">
                  <a:txBody>
                    <a:bodyPr/>
                    <a:lstStyle/>
                    <a:p>
                      <a:pPr algn="ctr"/>
                      <a:r>
                        <a:rPr kumimoji="1" lang="ja-JP" altLang="en-US" sz="1400" dirty="0"/>
                        <a:t>令和７年</a:t>
                      </a:r>
                    </a:p>
                  </a:txBody>
                  <a:tcPr/>
                </a:tc>
                <a:tc hMerge="1">
                  <a:txBody>
                    <a:bodyPr/>
                    <a:lstStyle/>
                    <a:p>
                      <a:pPr algn="ctr"/>
                      <a:endParaRPr kumimoji="1" lang="ja-JP" altLang="en-US"/>
                    </a:p>
                  </a:txBody>
                  <a:tcPr/>
                </a:tc>
                <a:tc hMerge="1">
                  <a:txBody>
                    <a:bodyPr/>
                    <a:lstStyle/>
                    <a:p>
                      <a:pPr algn="ctr"/>
                      <a:endParaRPr kumimoji="1" lang="ja-JP" altLang="en-US" dirty="0"/>
                    </a:p>
                  </a:txBody>
                  <a:tcPr/>
                </a:tc>
                <a:tc hMerge="1">
                  <a:txBody>
                    <a:bodyPr/>
                    <a:lstStyle/>
                    <a:p>
                      <a:pPr algn="ctr"/>
                      <a:endParaRPr kumimoji="1" lang="ja-JP" altLang="en-US"/>
                    </a:p>
                  </a:txBody>
                  <a:tcPr/>
                </a:tc>
                <a:tc hMerge="1">
                  <a:txBody>
                    <a:bodyPr/>
                    <a:lstStyle/>
                    <a:p>
                      <a:pPr algn="ctr"/>
                      <a:endParaRPr kumimoji="1" lang="ja-JP" altLang="en-US" dirty="0"/>
                    </a:p>
                  </a:txBody>
                  <a:tcPr/>
                </a:tc>
                <a:tc hMerge="1">
                  <a:txBody>
                    <a:bodyPr/>
                    <a:lstStyle/>
                    <a:p>
                      <a:pPr algn="ctr"/>
                      <a:endParaRPr kumimoji="1" lang="ja-JP" altLang="en-US" dirty="0"/>
                    </a:p>
                  </a:txBody>
                  <a:tcPr/>
                </a:tc>
                <a:tc gridSpan="2">
                  <a:txBody>
                    <a:bodyPr/>
                    <a:lstStyle/>
                    <a:p>
                      <a:pPr algn="ctr"/>
                      <a:r>
                        <a:rPr kumimoji="1" lang="ja-JP" altLang="en-US" sz="1400" dirty="0"/>
                        <a:t>令和８年</a:t>
                      </a:r>
                    </a:p>
                  </a:txBody>
                  <a:tcPr/>
                </a:tc>
                <a:tc hMerge="1">
                  <a:txBody>
                    <a:bodyPr/>
                    <a:lstStyle/>
                    <a:p>
                      <a:pPr algn="ctr"/>
                      <a:endParaRPr kumimoji="1" lang="ja-JP" altLang="en-US" dirty="0"/>
                    </a:p>
                  </a:txBody>
                  <a:tcPr/>
                </a:tc>
                <a:extLst>
                  <a:ext uri="{0D108BD9-81ED-4DB2-BD59-A6C34878D82A}">
                    <a16:rowId xmlns:a16="http://schemas.microsoft.com/office/drawing/2014/main" val="1664887051"/>
                  </a:ext>
                </a:extLst>
              </a:tr>
              <a:tr h="299545">
                <a:tc vMerge="1">
                  <a:txBody>
                    <a:bodyPr/>
                    <a:lstStyle/>
                    <a:p>
                      <a:endParaRPr kumimoji="1" lang="ja-JP" altLang="en-US" dirty="0"/>
                    </a:p>
                  </a:txBody>
                  <a:tcPr>
                    <a:solidFill>
                      <a:srgbClr val="92D050"/>
                    </a:solidFill>
                  </a:tcPr>
                </a:tc>
                <a:tc>
                  <a:txBody>
                    <a:bodyPr/>
                    <a:lstStyle/>
                    <a:p>
                      <a:pPr algn="ctr"/>
                      <a:r>
                        <a:rPr kumimoji="1" lang="ja-JP" altLang="en-US" sz="1400" dirty="0"/>
                        <a:t>７</a:t>
                      </a:r>
                    </a:p>
                  </a:txBody>
                  <a:tcPr anchor="ctr">
                    <a:solidFill>
                      <a:srgbClr val="92D050"/>
                    </a:solidFill>
                  </a:tcPr>
                </a:tc>
                <a:tc>
                  <a:txBody>
                    <a:bodyPr/>
                    <a:lstStyle/>
                    <a:p>
                      <a:pPr algn="ctr"/>
                      <a:r>
                        <a:rPr kumimoji="1" lang="ja-JP" altLang="en-US" sz="1400" dirty="0"/>
                        <a:t>８</a:t>
                      </a:r>
                    </a:p>
                  </a:txBody>
                  <a:tcPr anchor="ctr">
                    <a:solidFill>
                      <a:srgbClr val="92D050"/>
                    </a:solidFill>
                  </a:tcPr>
                </a:tc>
                <a:tc>
                  <a:txBody>
                    <a:bodyPr/>
                    <a:lstStyle/>
                    <a:p>
                      <a:pPr algn="ctr"/>
                      <a:r>
                        <a:rPr kumimoji="1" lang="ja-JP" altLang="en-US" sz="1400" dirty="0"/>
                        <a:t>９</a:t>
                      </a:r>
                    </a:p>
                  </a:txBody>
                  <a:tcPr anchor="ctr">
                    <a:solidFill>
                      <a:srgbClr val="92D050"/>
                    </a:solidFill>
                  </a:tcPr>
                </a:tc>
                <a:tc>
                  <a:txBody>
                    <a:bodyPr/>
                    <a:lstStyle/>
                    <a:p>
                      <a:pPr algn="ctr"/>
                      <a:r>
                        <a:rPr kumimoji="1" lang="ja-JP" altLang="en-US" sz="1400" dirty="0"/>
                        <a:t>１０</a:t>
                      </a:r>
                    </a:p>
                  </a:txBody>
                  <a:tcPr anchor="ctr">
                    <a:solidFill>
                      <a:srgbClr val="92D050"/>
                    </a:solidFill>
                  </a:tcPr>
                </a:tc>
                <a:tc>
                  <a:txBody>
                    <a:bodyPr/>
                    <a:lstStyle/>
                    <a:p>
                      <a:pPr algn="ctr"/>
                      <a:r>
                        <a:rPr kumimoji="1" lang="ja-JP" altLang="en-US" sz="1400" dirty="0"/>
                        <a:t>１１</a:t>
                      </a:r>
                    </a:p>
                  </a:txBody>
                  <a:tcPr anchor="ctr">
                    <a:solidFill>
                      <a:srgbClr val="92D050"/>
                    </a:solidFill>
                  </a:tcPr>
                </a:tc>
                <a:tc>
                  <a:txBody>
                    <a:bodyPr/>
                    <a:lstStyle/>
                    <a:p>
                      <a:pPr algn="ctr"/>
                      <a:r>
                        <a:rPr kumimoji="1" lang="ja-JP" altLang="en-US" sz="1400" dirty="0"/>
                        <a:t>１２</a:t>
                      </a:r>
                    </a:p>
                  </a:txBody>
                  <a:tcPr anchor="ctr">
                    <a:solidFill>
                      <a:srgbClr val="92D050"/>
                    </a:solidFill>
                  </a:tcPr>
                </a:tc>
                <a:tc>
                  <a:txBody>
                    <a:bodyPr/>
                    <a:lstStyle/>
                    <a:p>
                      <a:pPr algn="ctr"/>
                      <a:r>
                        <a:rPr kumimoji="1" lang="ja-JP" altLang="en-US" sz="1400" dirty="0"/>
                        <a:t>１</a:t>
                      </a:r>
                    </a:p>
                  </a:txBody>
                  <a:tcPr anchor="ctr">
                    <a:solidFill>
                      <a:srgbClr val="92D050"/>
                    </a:solidFill>
                  </a:tcPr>
                </a:tc>
                <a:tc>
                  <a:txBody>
                    <a:bodyPr/>
                    <a:lstStyle/>
                    <a:p>
                      <a:pPr algn="ctr"/>
                      <a:r>
                        <a:rPr kumimoji="1" lang="ja-JP" altLang="en-US" sz="1400" dirty="0"/>
                        <a:t>２</a:t>
                      </a:r>
                    </a:p>
                  </a:txBody>
                  <a:tcPr anchor="ctr">
                    <a:solidFill>
                      <a:srgbClr val="92D050"/>
                    </a:solidFill>
                  </a:tcPr>
                </a:tc>
                <a:extLst>
                  <a:ext uri="{0D108BD9-81ED-4DB2-BD59-A6C34878D82A}">
                    <a16:rowId xmlns:a16="http://schemas.microsoft.com/office/drawing/2014/main" val="598230764"/>
                  </a:ext>
                </a:extLst>
              </a:tr>
              <a:tr h="435891">
                <a:tc>
                  <a:txBody>
                    <a:bodyPr/>
                    <a:lstStyle/>
                    <a:p>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449191287"/>
                  </a:ext>
                </a:extLst>
              </a:tr>
              <a:tr h="435891">
                <a:tc>
                  <a:txBody>
                    <a:bodyPr/>
                    <a:lstStyle/>
                    <a:p>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3577063481"/>
                  </a:ext>
                </a:extLst>
              </a:tr>
              <a:tr h="435891">
                <a:tc>
                  <a:txBody>
                    <a:bodyPr/>
                    <a:lstStyle/>
                    <a:p>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3679182998"/>
                  </a:ext>
                </a:extLst>
              </a:tr>
              <a:tr h="435891">
                <a:tc>
                  <a:txBody>
                    <a:bodyPr/>
                    <a:lstStyle/>
                    <a:p>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extLst>
                  <a:ext uri="{0D108BD9-81ED-4DB2-BD59-A6C34878D82A}">
                    <a16:rowId xmlns:a16="http://schemas.microsoft.com/office/drawing/2014/main" val="1180953532"/>
                  </a:ext>
                </a:extLst>
              </a:tr>
              <a:tr h="435891">
                <a:tc>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extLst>
                  <a:ext uri="{0D108BD9-81ED-4DB2-BD59-A6C34878D82A}">
                    <a16:rowId xmlns:a16="http://schemas.microsoft.com/office/drawing/2014/main" val="1213933333"/>
                  </a:ext>
                </a:extLst>
              </a:tr>
              <a:tr h="435891">
                <a:tc>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99686046"/>
                  </a:ext>
                </a:extLst>
              </a:tr>
              <a:tr h="435891">
                <a:tc>
                  <a:txBody>
                    <a:bodyPr/>
                    <a:lstStyle/>
                    <a:p>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3134406368"/>
                  </a:ext>
                </a:extLst>
              </a:tr>
              <a:tr h="435891">
                <a:tc>
                  <a:txBody>
                    <a:bodyPr/>
                    <a:lstStyle/>
                    <a:p>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675337023"/>
                  </a:ext>
                </a:extLst>
              </a:tr>
              <a:tr h="435891">
                <a:tc>
                  <a:txBody>
                    <a:bodyPr/>
                    <a:lstStyle/>
                    <a:p>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508411039"/>
                  </a:ext>
                </a:extLst>
              </a:tr>
              <a:tr h="435891">
                <a:tc>
                  <a:txBody>
                    <a:bodyPr/>
                    <a:lstStyle/>
                    <a:p>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3406589189"/>
                  </a:ext>
                </a:extLst>
              </a:tr>
              <a:tr h="435891">
                <a:tc>
                  <a:txBody>
                    <a:bodyPr/>
                    <a:lstStyle/>
                    <a:p>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495410185"/>
                  </a:ext>
                </a:extLst>
              </a:tr>
            </a:tbl>
          </a:graphicData>
        </a:graphic>
      </p:graphicFrame>
      <p:sp>
        <p:nvSpPr>
          <p:cNvPr id="6" name="テキスト ボックス 5">
            <a:extLst>
              <a:ext uri="{FF2B5EF4-FFF2-40B4-BE49-F238E27FC236}">
                <a16:creationId xmlns:a16="http://schemas.microsoft.com/office/drawing/2014/main" id="{6199AA3F-0A27-CF7B-9847-D770FBDD4E9A}"/>
              </a:ext>
            </a:extLst>
          </p:cNvPr>
          <p:cNvSpPr txBox="1"/>
          <p:nvPr/>
        </p:nvSpPr>
        <p:spPr>
          <a:xfrm>
            <a:off x="6456040" y="1988840"/>
            <a:ext cx="5365987" cy="864096"/>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defTabSz="180000" eaLnBrk="1" fontAlgn="auto" hangingPunct="1">
              <a:spcBef>
                <a:spcPts val="0"/>
              </a:spcBef>
              <a:spcAft>
                <a:spcPts val="0"/>
              </a:spcAft>
              <a:defRPr/>
            </a:pPr>
            <a:r>
              <a:rPr lang="en-US" altLang="ja-JP" sz="1400" b="1" dirty="0">
                <a:solidFill>
                  <a:srgbClr val="FF0000"/>
                </a:solidFill>
              </a:rPr>
              <a:t>【</a:t>
            </a:r>
            <a:r>
              <a:rPr lang="ja-JP" altLang="en-US" sz="1400" b="1" dirty="0">
                <a:solidFill>
                  <a:srgbClr val="FF0000"/>
                </a:solidFill>
              </a:rPr>
              <a:t>記入上の注意</a:t>
            </a:r>
            <a:r>
              <a:rPr lang="en-US" altLang="ja-JP" sz="1400" b="1" dirty="0">
                <a:solidFill>
                  <a:srgbClr val="FF0000"/>
                </a:solidFill>
              </a:rPr>
              <a:t>】</a:t>
            </a:r>
          </a:p>
          <a:p>
            <a:pPr defTabSz="180000"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実施項目を記載し、矢印等で全体の実施スケジュールを示してください。</a:t>
            </a:r>
            <a:endParaRPr lang="en-US" altLang="ja-JP" sz="1400" dirty="0">
              <a:solidFill>
                <a:srgbClr val="FF0000"/>
              </a:solidFill>
            </a:endParaRPr>
          </a:p>
          <a:p>
            <a:pPr defTabSz="180000" eaLnBrk="1" fontAlgn="auto" hangingPunct="1">
              <a:spcBef>
                <a:spcPts val="0"/>
              </a:spcBef>
              <a:spcAft>
                <a:spcPts val="0"/>
              </a:spcAft>
              <a:defRPr/>
            </a:pPr>
            <a:r>
              <a:rPr lang="en-US" altLang="ja-JP" sz="1400" dirty="0">
                <a:solidFill>
                  <a:srgbClr val="FF0000"/>
                </a:solidFill>
              </a:rPr>
              <a:t>	</a:t>
            </a:r>
            <a:r>
              <a:rPr lang="ja-JP" altLang="en-US" sz="1400" dirty="0">
                <a:solidFill>
                  <a:srgbClr val="FF0000"/>
                </a:solidFill>
              </a:rPr>
              <a:t>補助事業の開始は、交付決定通知が発行されてからになります。</a:t>
            </a:r>
          </a:p>
        </p:txBody>
      </p:sp>
    </p:spTree>
    <p:extLst>
      <p:ext uri="{BB962C8B-B14F-4D97-AF65-F5344CB8AC3E}">
        <p14:creationId xmlns:p14="http://schemas.microsoft.com/office/powerpoint/2010/main" val="2805101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FF04F1-38B6-9AB9-BD9D-C451D90C7C99}"/>
            </a:ext>
          </a:extLst>
        </p:cNvPr>
        <p:cNvGrpSpPr/>
        <p:nvPr/>
      </p:nvGrpSpPr>
      <p:grpSpPr>
        <a:xfrm>
          <a:off x="0" y="0"/>
          <a:ext cx="0" cy="0"/>
          <a:chOff x="0" y="0"/>
          <a:chExt cx="0" cy="0"/>
        </a:xfrm>
      </p:grpSpPr>
      <p:sp>
        <p:nvSpPr>
          <p:cNvPr id="6" name="タイトル 1">
            <a:extLst>
              <a:ext uri="{FF2B5EF4-FFF2-40B4-BE49-F238E27FC236}">
                <a16:creationId xmlns:a16="http://schemas.microsoft.com/office/drawing/2014/main" id="{16820347-D539-7FC9-360E-E9087A93EDFA}"/>
              </a:ext>
            </a:extLst>
          </p:cNvPr>
          <p:cNvSpPr txBox="1">
            <a:spLocks/>
          </p:cNvSpPr>
          <p:nvPr/>
        </p:nvSpPr>
        <p:spPr bwMode="auto">
          <a:xfrm>
            <a:off x="191344" y="14223"/>
            <a:ext cx="7128792" cy="500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18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a:lstStyle>
          <a:p>
            <a:r>
              <a:rPr lang="en-US" altLang="ja-JP" b="1" dirty="0">
                <a:latin typeface="Meiryo UI" panose="020B0604030504040204" pitchFamily="50" charset="-128"/>
                <a:ea typeface="Meiryo UI" panose="020B0604030504040204" pitchFamily="50" charset="-128"/>
              </a:rPr>
              <a:t>Ⅲ</a:t>
            </a:r>
            <a:r>
              <a:rPr lang="ja-JP" altLang="en-US" b="1" dirty="0">
                <a:latin typeface="Meiryo UI" panose="020B0604030504040204" pitchFamily="50" charset="-128"/>
                <a:ea typeface="Meiryo UI" panose="020B0604030504040204" pitchFamily="50" charset="-128"/>
              </a:rPr>
              <a:t>．実施体制（１／２）</a:t>
            </a:r>
          </a:p>
        </p:txBody>
      </p:sp>
      <p:sp>
        <p:nvSpPr>
          <p:cNvPr id="7" name="タイトル 1">
            <a:extLst>
              <a:ext uri="{FF2B5EF4-FFF2-40B4-BE49-F238E27FC236}">
                <a16:creationId xmlns:a16="http://schemas.microsoft.com/office/drawing/2014/main" id="{19CBE269-5338-3297-3B7C-7B983369BFDE}"/>
              </a:ext>
            </a:extLst>
          </p:cNvPr>
          <p:cNvSpPr txBox="1">
            <a:spLocks/>
          </p:cNvSpPr>
          <p:nvPr/>
        </p:nvSpPr>
        <p:spPr bwMode="auto">
          <a:xfrm>
            <a:off x="10095919" y="56292"/>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200" b="1" dirty="0">
                <a:solidFill>
                  <a:srgbClr val="FF0000"/>
                </a:solidFill>
                <a:latin typeface="Meiryo UI" panose="020B0604030504040204" pitchFamily="50" charset="-128"/>
                <a:ea typeface="Meiryo UI" panose="020B0604030504040204" pitchFamily="50" charset="-128"/>
              </a:rPr>
              <a:t>1</a:t>
            </a:r>
            <a:r>
              <a:rPr lang="ja-JP" altLang="en-US" sz="1200" b="1" dirty="0">
                <a:solidFill>
                  <a:srgbClr val="FF0000"/>
                </a:solidFill>
                <a:latin typeface="Meiryo UI" panose="020B0604030504040204" pitchFamily="50" charset="-128"/>
                <a:ea typeface="Meiryo UI" panose="020B0604030504040204" pitchFamily="50" charset="-128"/>
              </a:rPr>
              <a:t>枚</a:t>
            </a:r>
          </a:p>
        </p:txBody>
      </p:sp>
      <p:sp>
        <p:nvSpPr>
          <p:cNvPr id="2" name="正方形/長方形 1">
            <a:extLst>
              <a:ext uri="{FF2B5EF4-FFF2-40B4-BE49-F238E27FC236}">
                <a16:creationId xmlns:a16="http://schemas.microsoft.com/office/drawing/2014/main" id="{2612177B-3F7F-DF65-8E0B-543E3BE9CF63}"/>
              </a:ext>
            </a:extLst>
          </p:cNvPr>
          <p:cNvSpPr/>
          <p:nvPr/>
        </p:nvSpPr>
        <p:spPr>
          <a:xfrm>
            <a:off x="191344" y="747762"/>
            <a:ext cx="424847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b="1" dirty="0">
                <a:solidFill>
                  <a:schemeClr val="tx1"/>
                </a:solidFill>
              </a:rPr>
              <a:t>１．</a:t>
            </a:r>
            <a:r>
              <a:rPr kumimoji="1" lang="ja-JP" altLang="en-US" b="1" dirty="0">
                <a:solidFill>
                  <a:schemeClr val="tx1"/>
                </a:solidFill>
              </a:rPr>
              <a:t>実施体制</a:t>
            </a:r>
          </a:p>
        </p:txBody>
      </p:sp>
      <p:sp>
        <p:nvSpPr>
          <p:cNvPr id="3" name="テキスト ボックス 2">
            <a:extLst>
              <a:ext uri="{FF2B5EF4-FFF2-40B4-BE49-F238E27FC236}">
                <a16:creationId xmlns:a16="http://schemas.microsoft.com/office/drawing/2014/main" id="{FB0C4E24-46BD-70D0-4CC4-B9765865403D}"/>
              </a:ext>
            </a:extLst>
          </p:cNvPr>
          <p:cNvSpPr txBox="1"/>
          <p:nvPr/>
        </p:nvSpPr>
        <p:spPr>
          <a:xfrm>
            <a:off x="6456040" y="1988840"/>
            <a:ext cx="5365987" cy="1008112"/>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defTabSz="180000" eaLnBrk="1" fontAlgn="auto" hangingPunct="1">
              <a:spcBef>
                <a:spcPts val="0"/>
              </a:spcBef>
              <a:spcAft>
                <a:spcPts val="0"/>
              </a:spcAft>
              <a:defRPr/>
            </a:pPr>
            <a:r>
              <a:rPr lang="en-US" altLang="ja-JP" sz="1400" b="1" dirty="0">
                <a:solidFill>
                  <a:srgbClr val="FF0000"/>
                </a:solidFill>
              </a:rPr>
              <a:t>【</a:t>
            </a:r>
            <a:r>
              <a:rPr lang="ja-JP" altLang="en-US" sz="1400" b="1" dirty="0">
                <a:solidFill>
                  <a:srgbClr val="FF0000"/>
                </a:solidFill>
              </a:rPr>
              <a:t>記入上の注意</a:t>
            </a:r>
            <a:r>
              <a:rPr lang="en-US" altLang="ja-JP" sz="1400" b="1" dirty="0">
                <a:solidFill>
                  <a:srgbClr val="FF0000"/>
                </a:solidFill>
              </a:rPr>
              <a:t>】</a:t>
            </a:r>
          </a:p>
          <a:p>
            <a:pPr defTabSz="180000"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スキーム図で記入してください</a:t>
            </a:r>
            <a:endParaRPr lang="en-US" altLang="ja-JP" sz="1400" dirty="0">
              <a:solidFill>
                <a:srgbClr val="FF0000"/>
              </a:solidFill>
            </a:endParaRPr>
          </a:p>
          <a:p>
            <a:pPr defTabSz="180000"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各々の役割分担について明記してください</a:t>
            </a:r>
            <a:endParaRPr lang="en-US" altLang="ja-JP" sz="1400" dirty="0">
              <a:solidFill>
                <a:srgbClr val="FF0000"/>
              </a:solidFill>
            </a:endParaRPr>
          </a:p>
          <a:p>
            <a:pPr defTabSz="180000"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共同事業体の場合、各事業体の役割についても記入してください</a:t>
            </a:r>
          </a:p>
        </p:txBody>
      </p:sp>
    </p:spTree>
    <p:extLst>
      <p:ext uri="{BB962C8B-B14F-4D97-AF65-F5344CB8AC3E}">
        <p14:creationId xmlns:p14="http://schemas.microsoft.com/office/powerpoint/2010/main" val="2676836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DE4887-FA09-7335-9AC8-578200445C50}"/>
            </a:ext>
          </a:extLst>
        </p:cNvPr>
        <p:cNvGrpSpPr/>
        <p:nvPr/>
      </p:nvGrpSpPr>
      <p:grpSpPr>
        <a:xfrm>
          <a:off x="0" y="0"/>
          <a:ext cx="0" cy="0"/>
          <a:chOff x="0" y="0"/>
          <a:chExt cx="0" cy="0"/>
        </a:xfrm>
      </p:grpSpPr>
      <p:sp>
        <p:nvSpPr>
          <p:cNvPr id="20" name="タイトル 1">
            <a:extLst>
              <a:ext uri="{FF2B5EF4-FFF2-40B4-BE49-F238E27FC236}">
                <a16:creationId xmlns:a16="http://schemas.microsoft.com/office/drawing/2014/main" id="{309EE406-6B38-6E56-814E-03FC85D8F905}"/>
              </a:ext>
            </a:extLst>
          </p:cNvPr>
          <p:cNvSpPr txBox="1">
            <a:spLocks/>
          </p:cNvSpPr>
          <p:nvPr/>
        </p:nvSpPr>
        <p:spPr bwMode="auto">
          <a:xfrm>
            <a:off x="10128250" y="60326"/>
            <a:ext cx="1512366"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１枚～２枚</a:t>
            </a:r>
          </a:p>
        </p:txBody>
      </p:sp>
      <p:sp>
        <p:nvSpPr>
          <p:cNvPr id="3" name="正方形/長方形 2">
            <a:extLst>
              <a:ext uri="{FF2B5EF4-FFF2-40B4-BE49-F238E27FC236}">
                <a16:creationId xmlns:a16="http://schemas.microsoft.com/office/drawing/2014/main" id="{5057FB90-439D-261D-F508-B285D03683C4}"/>
              </a:ext>
            </a:extLst>
          </p:cNvPr>
          <p:cNvSpPr/>
          <p:nvPr/>
        </p:nvSpPr>
        <p:spPr>
          <a:xfrm>
            <a:off x="263352" y="3501008"/>
            <a:ext cx="424847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b="1" dirty="0">
                <a:solidFill>
                  <a:schemeClr val="tx1"/>
                </a:solidFill>
              </a:rPr>
              <a:t>３．</a:t>
            </a:r>
            <a:r>
              <a:rPr kumimoji="1" lang="ja-JP" altLang="en-US" b="1" dirty="0">
                <a:solidFill>
                  <a:schemeClr val="tx1"/>
                </a:solidFill>
              </a:rPr>
              <a:t>事業実績、業務遂行能力</a:t>
            </a:r>
          </a:p>
        </p:txBody>
      </p:sp>
      <p:sp>
        <p:nvSpPr>
          <p:cNvPr id="5" name="タイトル 1">
            <a:extLst>
              <a:ext uri="{FF2B5EF4-FFF2-40B4-BE49-F238E27FC236}">
                <a16:creationId xmlns:a16="http://schemas.microsoft.com/office/drawing/2014/main" id="{815F4900-982F-7788-E919-218479FCECFE}"/>
              </a:ext>
            </a:extLst>
          </p:cNvPr>
          <p:cNvSpPr txBox="1">
            <a:spLocks/>
          </p:cNvSpPr>
          <p:nvPr/>
        </p:nvSpPr>
        <p:spPr bwMode="auto">
          <a:xfrm>
            <a:off x="263352" y="-23810"/>
            <a:ext cx="7128792" cy="500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18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a:lstStyle>
          <a:p>
            <a:r>
              <a:rPr lang="en-US" altLang="ja-JP" b="1" dirty="0">
                <a:latin typeface="Meiryo UI" panose="020B0604030504040204" pitchFamily="50" charset="-128"/>
                <a:ea typeface="Meiryo UI" panose="020B0604030504040204" pitchFamily="50" charset="-128"/>
              </a:rPr>
              <a:t>Ⅲ</a:t>
            </a:r>
            <a:r>
              <a:rPr lang="ja-JP" altLang="en-US" b="1" dirty="0">
                <a:latin typeface="Meiryo UI" panose="020B0604030504040204" pitchFamily="50" charset="-128"/>
                <a:ea typeface="Meiryo UI" panose="020B0604030504040204" pitchFamily="50" charset="-128"/>
              </a:rPr>
              <a:t>．実施体制（２／２）</a:t>
            </a:r>
          </a:p>
        </p:txBody>
      </p:sp>
      <p:sp>
        <p:nvSpPr>
          <p:cNvPr id="2" name="正方形/長方形 1">
            <a:extLst>
              <a:ext uri="{FF2B5EF4-FFF2-40B4-BE49-F238E27FC236}">
                <a16:creationId xmlns:a16="http://schemas.microsoft.com/office/drawing/2014/main" id="{36C22992-8B55-36CE-8802-89F390E4D396}"/>
              </a:ext>
            </a:extLst>
          </p:cNvPr>
          <p:cNvSpPr/>
          <p:nvPr/>
        </p:nvSpPr>
        <p:spPr>
          <a:xfrm>
            <a:off x="263352" y="835390"/>
            <a:ext cx="424847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b="1" dirty="0">
                <a:solidFill>
                  <a:schemeClr val="tx1"/>
                </a:solidFill>
              </a:rPr>
              <a:t>２．</a:t>
            </a:r>
            <a:r>
              <a:rPr kumimoji="1" lang="ja-JP" altLang="en-US" b="1" dirty="0">
                <a:solidFill>
                  <a:schemeClr val="tx1"/>
                </a:solidFill>
              </a:rPr>
              <a:t>実施メンバー</a:t>
            </a:r>
          </a:p>
        </p:txBody>
      </p:sp>
      <p:sp>
        <p:nvSpPr>
          <p:cNvPr id="6" name="テキスト ボックス 5">
            <a:extLst>
              <a:ext uri="{FF2B5EF4-FFF2-40B4-BE49-F238E27FC236}">
                <a16:creationId xmlns:a16="http://schemas.microsoft.com/office/drawing/2014/main" id="{C0AD78E5-7DEC-B010-45FC-F546E442A5ED}"/>
              </a:ext>
            </a:extLst>
          </p:cNvPr>
          <p:cNvSpPr txBox="1"/>
          <p:nvPr/>
        </p:nvSpPr>
        <p:spPr>
          <a:xfrm>
            <a:off x="6456040" y="1339446"/>
            <a:ext cx="5365987" cy="1008112"/>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defTabSz="180000" eaLnBrk="1" fontAlgn="auto" hangingPunct="1">
              <a:spcBef>
                <a:spcPts val="0"/>
              </a:spcBef>
              <a:spcAft>
                <a:spcPts val="0"/>
              </a:spcAft>
              <a:defRPr/>
            </a:pPr>
            <a:r>
              <a:rPr lang="en-US" altLang="ja-JP" sz="1400" b="1" dirty="0">
                <a:solidFill>
                  <a:srgbClr val="FF0000"/>
                </a:solidFill>
              </a:rPr>
              <a:t>【</a:t>
            </a:r>
            <a:r>
              <a:rPr lang="ja-JP" altLang="en-US" sz="1400" b="1" dirty="0">
                <a:solidFill>
                  <a:srgbClr val="FF0000"/>
                </a:solidFill>
              </a:rPr>
              <a:t>記入上の注意</a:t>
            </a:r>
            <a:r>
              <a:rPr lang="en-US" altLang="ja-JP" sz="1400" b="1" dirty="0">
                <a:solidFill>
                  <a:srgbClr val="FF0000"/>
                </a:solidFill>
              </a:rPr>
              <a:t>】</a:t>
            </a:r>
          </a:p>
          <a:p>
            <a:pPr defTabSz="180000"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共同申請の場合は、各々の事業者の概要、役割を記入してください。</a:t>
            </a:r>
            <a:endParaRPr lang="en-US" altLang="ja-JP" sz="1400" dirty="0">
              <a:solidFill>
                <a:srgbClr val="FF0000"/>
              </a:solidFill>
            </a:endParaRPr>
          </a:p>
          <a:p>
            <a:pPr defTabSz="180000" eaLnBrk="1" fontAlgn="auto" hangingPunct="1">
              <a:spcBef>
                <a:spcPts val="0"/>
              </a:spcBef>
              <a:spcAft>
                <a:spcPts val="0"/>
              </a:spcAft>
              <a:defRPr/>
            </a:pPr>
            <a:r>
              <a:rPr lang="en-US" altLang="ja-JP" sz="1400" dirty="0">
                <a:solidFill>
                  <a:srgbClr val="FF0000"/>
                </a:solidFill>
              </a:rPr>
              <a:t>	</a:t>
            </a:r>
            <a:r>
              <a:rPr lang="ja-JP" altLang="en-US" sz="1400" dirty="0">
                <a:solidFill>
                  <a:srgbClr val="FF0000"/>
                </a:solidFill>
              </a:rPr>
              <a:t>また、実施責任者名とメンバーの氏名、所属、役職、業務内容について</a:t>
            </a:r>
            <a:endParaRPr lang="en-US" altLang="ja-JP" sz="1400" dirty="0">
              <a:solidFill>
                <a:srgbClr val="FF0000"/>
              </a:solidFill>
            </a:endParaRPr>
          </a:p>
          <a:p>
            <a:pPr defTabSz="180000" eaLnBrk="1" fontAlgn="auto" hangingPunct="1">
              <a:spcBef>
                <a:spcPts val="0"/>
              </a:spcBef>
              <a:spcAft>
                <a:spcPts val="0"/>
              </a:spcAft>
              <a:defRPr/>
            </a:pPr>
            <a:r>
              <a:rPr lang="en-US" altLang="ja-JP" sz="1400" dirty="0">
                <a:solidFill>
                  <a:srgbClr val="FF0000"/>
                </a:solidFill>
              </a:rPr>
              <a:t>	</a:t>
            </a:r>
            <a:r>
              <a:rPr lang="ja-JP" altLang="en-US" sz="1400" dirty="0">
                <a:solidFill>
                  <a:srgbClr val="FF0000"/>
                </a:solidFill>
              </a:rPr>
              <a:t>も記入してください。</a:t>
            </a:r>
          </a:p>
        </p:txBody>
      </p:sp>
      <p:sp>
        <p:nvSpPr>
          <p:cNvPr id="7" name="テキスト ボックス 6">
            <a:extLst>
              <a:ext uri="{FF2B5EF4-FFF2-40B4-BE49-F238E27FC236}">
                <a16:creationId xmlns:a16="http://schemas.microsoft.com/office/drawing/2014/main" id="{922DAA41-6722-73FA-CC5A-906F75C69489}"/>
              </a:ext>
            </a:extLst>
          </p:cNvPr>
          <p:cNvSpPr txBox="1"/>
          <p:nvPr/>
        </p:nvSpPr>
        <p:spPr>
          <a:xfrm>
            <a:off x="6460152" y="4016494"/>
            <a:ext cx="5365987" cy="1597888"/>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defTabSz="180000" eaLnBrk="1" fontAlgn="auto" hangingPunct="1">
              <a:spcBef>
                <a:spcPts val="0"/>
              </a:spcBef>
              <a:spcAft>
                <a:spcPts val="0"/>
              </a:spcAft>
              <a:defRPr/>
            </a:pPr>
            <a:r>
              <a:rPr lang="en-US" altLang="ja-JP" sz="1400" b="1" dirty="0">
                <a:solidFill>
                  <a:srgbClr val="FF0000"/>
                </a:solidFill>
              </a:rPr>
              <a:t>【</a:t>
            </a:r>
            <a:r>
              <a:rPr lang="ja-JP" altLang="en-US" sz="1400" b="1" dirty="0">
                <a:solidFill>
                  <a:srgbClr val="FF0000"/>
                </a:solidFill>
              </a:rPr>
              <a:t>記入上の注意</a:t>
            </a:r>
            <a:r>
              <a:rPr lang="en-US" altLang="ja-JP" sz="1400" b="1" dirty="0">
                <a:solidFill>
                  <a:srgbClr val="FF0000"/>
                </a:solidFill>
              </a:rPr>
              <a:t>】</a:t>
            </a:r>
          </a:p>
          <a:p>
            <a:pPr defTabSz="180000"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当該事業に関連した事業実績、業務遂行能力を記入してください。</a:t>
            </a:r>
          </a:p>
          <a:p>
            <a:pPr defTabSz="180000"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当該事業に関連して、過去に国の補助事業や類似の事業を実施して</a:t>
            </a:r>
            <a:endParaRPr lang="en-US" altLang="ja-JP" sz="1400" dirty="0">
              <a:solidFill>
                <a:srgbClr val="FF0000"/>
              </a:solidFill>
            </a:endParaRPr>
          </a:p>
          <a:p>
            <a:pPr defTabSz="180000" eaLnBrk="1" fontAlgn="auto" hangingPunct="1">
              <a:spcBef>
                <a:spcPts val="0"/>
              </a:spcBef>
              <a:spcAft>
                <a:spcPts val="0"/>
              </a:spcAft>
              <a:defRPr/>
            </a:pPr>
            <a:r>
              <a:rPr lang="en-US" altLang="ja-JP" sz="1400" dirty="0">
                <a:solidFill>
                  <a:srgbClr val="FF0000"/>
                </a:solidFill>
              </a:rPr>
              <a:t>	</a:t>
            </a:r>
            <a:r>
              <a:rPr lang="ja-JP" altLang="en-US" sz="1400" dirty="0">
                <a:solidFill>
                  <a:srgbClr val="FF0000"/>
                </a:solidFill>
              </a:rPr>
              <a:t>いる場合、その実績として事業名、事業概要、実施年度、発注者等</a:t>
            </a:r>
            <a:endParaRPr lang="en-US" altLang="ja-JP" sz="1400" dirty="0">
              <a:solidFill>
                <a:srgbClr val="FF0000"/>
              </a:solidFill>
            </a:endParaRPr>
          </a:p>
          <a:p>
            <a:pPr defTabSz="180000" eaLnBrk="1" fontAlgn="auto" hangingPunct="1">
              <a:spcBef>
                <a:spcPts val="0"/>
              </a:spcBef>
              <a:spcAft>
                <a:spcPts val="0"/>
              </a:spcAft>
              <a:defRPr/>
            </a:pPr>
            <a:r>
              <a:rPr lang="en-US" altLang="ja-JP" sz="1400" dirty="0">
                <a:solidFill>
                  <a:srgbClr val="FF0000"/>
                </a:solidFill>
              </a:rPr>
              <a:t>	</a:t>
            </a:r>
            <a:r>
              <a:rPr lang="ja-JP" altLang="en-US" sz="1400" dirty="0">
                <a:solidFill>
                  <a:srgbClr val="FF0000"/>
                </a:solidFill>
              </a:rPr>
              <a:t>（自主事業の場合はその旨）を記入してください。</a:t>
            </a:r>
          </a:p>
          <a:p>
            <a:pPr defTabSz="180000"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国等からの補助金の受け入れ、委託契約の受託等の実績については、</a:t>
            </a:r>
            <a:endParaRPr lang="en-US" altLang="ja-JP" sz="1400" dirty="0">
              <a:solidFill>
                <a:srgbClr val="FF0000"/>
              </a:solidFill>
            </a:endParaRPr>
          </a:p>
          <a:p>
            <a:pPr defTabSz="180000" eaLnBrk="1" fontAlgn="auto" hangingPunct="1">
              <a:spcBef>
                <a:spcPts val="0"/>
              </a:spcBef>
              <a:spcAft>
                <a:spcPts val="0"/>
              </a:spcAft>
              <a:defRPr/>
            </a:pPr>
            <a:r>
              <a:rPr lang="en-US" altLang="ja-JP" sz="1400" dirty="0">
                <a:solidFill>
                  <a:srgbClr val="FF0000"/>
                </a:solidFill>
              </a:rPr>
              <a:t>	</a:t>
            </a:r>
            <a:r>
              <a:rPr lang="ja-JP" altLang="en-US" sz="1400" dirty="0">
                <a:solidFill>
                  <a:srgbClr val="FF0000"/>
                </a:solidFill>
              </a:rPr>
              <a:t>経理責任者、事務管理  責任者等の氏名、所属等を記入してください。</a:t>
            </a:r>
          </a:p>
        </p:txBody>
      </p:sp>
    </p:spTree>
    <p:extLst>
      <p:ext uri="{BB962C8B-B14F-4D97-AF65-F5344CB8AC3E}">
        <p14:creationId xmlns:p14="http://schemas.microsoft.com/office/powerpoint/2010/main" val="1993881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9FCA02-0096-0CCF-95A3-783BFF8E698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0D29338-8CBF-F740-8821-CEF2642B22D2}"/>
              </a:ext>
            </a:extLst>
          </p:cNvPr>
          <p:cNvSpPr>
            <a:spLocks noGrp="1"/>
          </p:cNvSpPr>
          <p:nvPr>
            <p:ph type="title"/>
          </p:nvPr>
        </p:nvSpPr>
        <p:spPr>
          <a:xfrm>
            <a:off x="119336" y="79698"/>
            <a:ext cx="8424936" cy="377179"/>
          </a:xfrm>
        </p:spPr>
        <p:txBody>
          <a:bodyPr/>
          <a:lstStyle/>
          <a:p>
            <a:pPr algn="l"/>
            <a:r>
              <a:rPr lang="en-US" altLang="ja-JP" sz="1800" b="1" dirty="0">
                <a:latin typeface="Meiryo UI" panose="020B0604030504040204" pitchFamily="50" charset="-128"/>
                <a:ea typeface="Meiryo UI" panose="020B0604030504040204" pitchFamily="50" charset="-128"/>
              </a:rPr>
              <a:t>Ⅳ</a:t>
            </a:r>
            <a:r>
              <a:rPr lang="ja-JP" altLang="en-US" sz="1800" b="1" dirty="0">
                <a:latin typeface="Meiryo UI" panose="020B0604030504040204" pitchFamily="50" charset="-128"/>
                <a:ea typeface="Meiryo UI" panose="020B0604030504040204" pitchFamily="50" charset="-128"/>
              </a:rPr>
              <a:t>．補助対象経費及び補助金額（１／２）</a:t>
            </a:r>
          </a:p>
        </p:txBody>
      </p:sp>
      <p:sp>
        <p:nvSpPr>
          <p:cNvPr id="3" name="正方形/長方形 2">
            <a:extLst>
              <a:ext uri="{FF2B5EF4-FFF2-40B4-BE49-F238E27FC236}">
                <a16:creationId xmlns:a16="http://schemas.microsoft.com/office/drawing/2014/main" id="{4D4C9566-2D85-D452-CD0E-2935792B41D7}"/>
              </a:ext>
            </a:extLst>
          </p:cNvPr>
          <p:cNvSpPr/>
          <p:nvPr/>
        </p:nvSpPr>
        <p:spPr>
          <a:xfrm>
            <a:off x="141480" y="631482"/>
            <a:ext cx="424847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b="1" dirty="0">
                <a:solidFill>
                  <a:schemeClr val="tx1"/>
                </a:solidFill>
              </a:rPr>
              <a:t>１．補助対象経費及び補助金額</a:t>
            </a:r>
            <a:endParaRPr kumimoji="1" lang="ja-JP" altLang="en-US" b="1" dirty="0">
              <a:solidFill>
                <a:schemeClr val="tx1"/>
              </a:solidFill>
            </a:endParaRPr>
          </a:p>
        </p:txBody>
      </p:sp>
      <p:graphicFrame>
        <p:nvGraphicFramePr>
          <p:cNvPr id="4" name="表 3">
            <a:extLst>
              <a:ext uri="{FF2B5EF4-FFF2-40B4-BE49-F238E27FC236}">
                <a16:creationId xmlns:a16="http://schemas.microsoft.com/office/drawing/2014/main" id="{0A243221-EC98-DEAA-CC22-9C698DA37E84}"/>
              </a:ext>
            </a:extLst>
          </p:cNvPr>
          <p:cNvGraphicFramePr>
            <a:graphicFrameLocks noGrp="1"/>
          </p:cNvGraphicFramePr>
          <p:nvPr>
            <p:extLst>
              <p:ext uri="{D42A27DB-BD31-4B8C-83A1-F6EECF244321}">
                <p14:modId xmlns:p14="http://schemas.microsoft.com/office/powerpoint/2010/main" val="3721128085"/>
              </p:ext>
            </p:extLst>
          </p:nvPr>
        </p:nvGraphicFramePr>
        <p:xfrm>
          <a:off x="191344" y="1135538"/>
          <a:ext cx="11665295" cy="5461811"/>
        </p:xfrm>
        <a:graphic>
          <a:graphicData uri="http://schemas.openxmlformats.org/drawingml/2006/table">
            <a:tbl>
              <a:tblPr firstRow="1" bandRow="1">
                <a:tableStyleId>{F5AB1C69-6EDB-4FF4-983F-18BD219EF322}</a:tableStyleId>
              </a:tblPr>
              <a:tblGrid>
                <a:gridCol w="1224136">
                  <a:extLst>
                    <a:ext uri="{9D8B030D-6E8A-4147-A177-3AD203B41FA5}">
                      <a16:colId xmlns:a16="http://schemas.microsoft.com/office/drawing/2014/main" val="1322591466"/>
                    </a:ext>
                  </a:extLst>
                </a:gridCol>
                <a:gridCol w="1224136">
                  <a:extLst>
                    <a:ext uri="{9D8B030D-6E8A-4147-A177-3AD203B41FA5}">
                      <a16:colId xmlns:a16="http://schemas.microsoft.com/office/drawing/2014/main" val="2651528595"/>
                    </a:ext>
                  </a:extLst>
                </a:gridCol>
                <a:gridCol w="4006655">
                  <a:extLst>
                    <a:ext uri="{9D8B030D-6E8A-4147-A177-3AD203B41FA5}">
                      <a16:colId xmlns:a16="http://schemas.microsoft.com/office/drawing/2014/main" val="122733599"/>
                    </a:ext>
                  </a:extLst>
                </a:gridCol>
                <a:gridCol w="1570445">
                  <a:extLst>
                    <a:ext uri="{9D8B030D-6E8A-4147-A177-3AD203B41FA5}">
                      <a16:colId xmlns:a16="http://schemas.microsoft.com/office/drawing/2014/main" val="859309411"/>
                    </a:ext>
                  </a:extLst>
                </a:gridCol>
                <a:gridCol w="1403344">
                  <a:extLst>
                    <a:ext uri="{9D8B030D-6E8A-4147-A177-3AD203B41FA5}">
                      <a16:colId xmlns:a16="http://schemas.microsoft.com/office/drawing/2014/main" val="3465342518"/>
                    </a:ext>
                  </a:extLst>
                </a:gridCol>
                <a:gridCol w="789381">
                  <a:extLst>
                    <a:ext uri="{9D8B030D-6E8A-4147-A177-3AD203B41FA5}">
                      <a16:colId xmlns:a16="http://schemas.microsoft.com/office/drawing/2014/main" val="4131693708"/>
                    </a:ext>
                  </a:extLst>
                </a:gridCol>
                <a:gridCol w="1447198">
                  <a:extLst>
                    <a:ext uri="{9D8B030D-6E8A-4147-A177-3AD203B41FA5}">
                      <a16:colId xmlns:a16="http://schemas.microsoft.com/office/drawing/2014/main" val="1650055917"/>
                    </a:ext>
                  </a:extLst>
                </a:gridCol>
              </a:tblGrid>
              <a:tr h="643776">
                <a:tc>
                  <a:txBody>
                    <a:bodyPr/>
                    <a:lstStyle/>
                    <a:p>
                      <a:pPr algn="ctr"/>
                      <a:r>
                        <a:rPr kumimoji="1" lang="ja-JP" altLang="en-US" sz="1400" dirty="0"/>
                        <a:t>区分</a:t>
                      </a:r>
                    </a:p>
                  </a:txBody>
                  <a:tcPr anchor="ctr"/>
                </a:tc>
                <a:tc>
                  <a:txBody>
                    <a:bodyPr/>
                    <a:lstStyle/>
                    <a:p>
                      <a:pPr algn="ctr"/>
                      <a:r>
                        <a:rPr kumimoji="1" lang="ja-JP" altLang="en-US" sz="1400" dirty="0"/>
                        <a:t>費目</a:t>
                      </a:r>
                    </a:p>
                  </a:txBody>
                  <a:tcPr anchor="ctr"/>
                </a:tc>
                <a:tc>
                  <a:txBody>
                    <a:bodyPr/>
                    <a:lstStyle/>
                    <a:p>
                      <a:pPr algn="ctr"/>
                      <a:r>
                        <a:rPr kumimoji="1" lang="ja-JP" altLang="en-US" sz="1400" dirty="0"/>
                        <a:t>内容</a:t>
                      </a:r>
                      <a:endParaRPr kumimoji="1" lang="en-US" altLang="ja-JP" sz="1400" dirty="0"/>
                    </a:p>
                    <a:p>
                      <a:pPr algn="ctr"/>
                      <a:r>
                        <a:rPr kumimoji="1" lang="en-US" altLang="ja-JP" sz="1400" dirty="0"/>
                        <a:t>(</a:t>
                      </a:r>
                      <a:r>
                        <a:rPr kumimoji="1" lang="ja-JP" altLang="en-US" sz="1400" dirty="0"/>
                        <a:t>算出根拠）</a:t>
                      </a:r>
                    </a:p>
                  </a:txBody>
                  <a:tcPr anchor="ctr"/>
                </a:tc>
                <a:tc>
                  <a:txBody>
                    <a:bodyPr/>
                    <a:lstStyle/>
                    <a:p>
                      <a:pPr algn="ctr"/>
                      <a:r>
                        <a:rPr kumimoji="1" lang="ja-JP" altLang="en-US" sz="1400" dirty="0"/>
                        <a:t>補助事業に</a:t>
                      </a:r>
                      <a:endParaRPr kumimoji="1" lang="en-US" altLang="ja-JP" sz="1400" dirty="0"/>
                    </a:p>
                    <a:p>
                      <a:pPr algn="ctr"/>
                      <a:r>
                        <a:rPr kumimoji="1" lang="ja-JP" altLang="en-US" sz="1400" dirty="0"/>
                        <a:t>要する経費</a:t>
                      </a:r>
                    </a:p>
                  </a:txBody>
                  <a:tcPr anchor="ctr"/>
                </a:tc>
                <a:tc>
                  <a:txBody>
                    <a:bodyPr/>
                    <a:lstStyle/>
                    <a:p>
                      <a:pPr algn="ctr"/>
                      <a:r>
                        <a:rPr kumimoji="1" lang="ja-JP" altLang="en-US" sz="1400" dirty="0"/>
                        <a:t>補助対象</a:t>
                      </a:r>
                      <a:endParaRPr kumimoji="1" lang="en-US" altLang="ja-JP" sz="1400" dirty="0"/>
                    </a:p>
                    <a:p>
                      <a:pPr algn="ctr"/>
                      <a:r>
                        <a:rPr kumimoji="1" lang="ja-JP" altLang="en-US" sz="1400" dirty="0"/>
                        <a:t>経費</a:t>
                      </a:r>
                    </a:p>
                  </a:txBody>
                  <a:tcPr anchor="ctr"/>
                </a:tc>
                <a:tc>
                  <a:txBody>
                    <a:bodyPr/>
                    <a:lstStyle/>
                    <a:p>
                      <a:pPr algn="ctr"/>
                      <a:r>
                        <a:rPr kumimoji="1" lang="ja-JP" altLang="en-US" sz="1400" dirty="0"/>
                        <a:t>補助率</a:t>
                      </a:r>
                    </a:p>
                  </a:txBody>
                  <a:tcPr anchor="ctr"/>
                </a:tc>
                <a:tc>
                  <a:txBody>
                    <a:bodyPr/>
                    <a:lstStyle/>
                    <a:p>
                      <a:pPr algn="ctr"/>
                      <a:r>
                        <a:rPr kumimoji="1" lang="ja-JP" altLang="en-US" sz="1400" dirty="0"/>
                        <a:t>補助金</a:t>
                      </a:r>
                      <a:endParaRPr kumimoji="1" lang="en-US" altLang="ja-JP" sz="1400" dirty="0"/>
                    </a:p>
                    <a:p>
                      <a:pPr algn="ctr"/>
                      <a:r>
                        <a:rPr kumimoji="1" lang="ja-JP" altLang="en-US" sz="1400" dirty="0">
                          <a:solidFill>
                            <a:schemeClr val="bg1"/>
                          </a:solidFill>
                        </a:rPr>
                        <a:t>交付申請額</a:t>
                      </a:r>
                    </a:p>
                  </a:txBody>
                  <a:tcPr anchor="ctr"/>
                </a:tc>
                <a:extLst>
                  <a:ext uri="{0D108BD9-81ED-4DB2-BD59-A6C34878D82A}">
                    <a16:rowId xmlns:a16="http://schemas.microsoft.com/office/drawing/2014/main" val="4183855423"/>
                  </a:ext>
                </a:extLst>
              </a:tr>
              <a:tr h="620311">
                <a:tc>
                  <a:txBody>
                    <a:bodyPr/>
                    <a:lstStyle/>
                    <a:p>
                      <a:pPr algn="ctr"/>
                      <a:r>
                        <a:rPr kumimoji="1" lang="ja-JP" altLang="en-US" sz="1400" dirty="0"/>
                        <a:t>１．人件費</a:t>
                      </a:r>
                      <a:endParaRPr kumimoji="1" lang="ja-JP" altLang="en-US" sz="1400" dirty="0">
                        <a:latin typeface="+mn-lt"/>
                      </a:endParaRPr>
                    </a:p>
                  </a:txBody>
                  <a:tcPr anchor="ctr"/>
                </a:tc>
                <a:tc>
                  <a:txBody>
                    <a:bodyPr/>
                    <a:lstStyle/>
                    <a:p>
                      <a:pPr algn="ctr"/>
                      <a:r>
                        <a:rPr kumimoji="1" lang="ja-JP" altLang="en-US" sz="1400" dirty="0"/>
                        <a:t>人件費</a:t>
                      </a:r>
                      <a:endParaRPr kumimoji="1" lang="ja-JP" altLang="en-US" sz="1400" dirty="0">
                        <a:latin typeface="+mn-lt"/>
                      </a:endParaRPr>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rowSpan="7">
                  <a:txBody>
                    <a:bodyPr/>
                    <a:lstStyle/>
                    <a:p>
                      <a:pPr algn="ctr"/>
                      <a:endParaRPr kumimoji="1" lang="ja-JP" altLang="en-US" dirty="0"/>
                    </a:p>
                  </a:txBody>
                  <a:tcPr anchor="ctr"/>
                </a:tc>
                <a:tc>
                  <a:txBody>
                    <a:bodyPr/>
                    <a:lstStyle/>
                    <a:p>
                      <a:pPr algn="ctr"/>
                      <a:endParaRPr kumimoji="1" lang="ja-JP" altLang="en-US" dirty="0"/>
                    </a:p>
                  </a:txBody>
                  <a:tcPr anchor="ctr"/>
                </a:tc>
                <a:extLst>
                  <a:ext uri="{0D108BD9-81ED-4DB2-BD59-A6C34878D82A}">
                    <a16:rowId xmlns:a16="http://schemas.microsoft.com/office/drawing/2014/main" val="898041423"/>
                  </a:ext>
                </a:extLst>
              </a:tr>
              <a:tr h="866737">
                <a:tc rowSpan="4">
                  <a:txBody>
                    <a:bodyPr/>
                    <a:lstStyle/>
                    <a:p>
                      <a:pPr algn="ctr"/>
                      <a:r>
                        <a:rPr kumimoji="1" lang="en-US" altLang="ja-JP" sz="1400" dirty="0"/>
                        <a:t>Ⅱ</a:t>
                      </a:r>
                      <a:r>
                        <a:rPr kumimoji="1" lang="ja-JP" altLang="en-US" sz="1400" dirty="0"/>
                        <a:t>．事業費</a:t>
                      </a:r>
                      <a:endParaRPr kumimoji="1" lang="en-US" altLang="ja-JP" sz="1400" dirty="0">
                        <a:latin typeface="+mn-lt"/>
                      </a:endParaRPr>
                    </a:p>
                  </a:txBody>
                  <a:tcPr anchor="ctr"/>
                </a:tc>
                <a:tc>
                  <a:txBody>
                    <a:bodyPr/>
                    <a:lstStyle/>
                    <a:p>
                      <a:pPr algn="ctr"/>
                      <a:r>
                        <a:rPr kumimoji="1" lang="ja-JP" altLang="en-US" sz="1400" dirty="0"/>
                        <a:t>電力データ</a:t>
                      </a:r>
                      <a:endParaRPr kumimoji="1" lang="en-US" altLang="ja-JP" sz="1400" dirty="0"/>
                    </a:p>
                    <a:p>
                      <a:pPr algn="ctr"/>
                      <a:r>
                        <a:rPr kumimoji="1" lang="ja-JP" altLang="en-US" sz="1400" dirty="0"/>
                        <a:t>利用料</a:t>
                      </a:r>
                      <a:endParaRPr kumimoji="1" lang="ja-JP" altLang="en-US" sz="1400" dirty="0">
                        <a:latin typeface="+mn-lt"/>
                      </a:endParaRPr>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tc vMerge="1">
                  <a:txBody>
                    <a:bodyPr/>
                    <a:lstStyle/>
                    <a:p>
                      <a:pPr algn="ctr"/>
                      <a:endParaRPr kumimoji="1" lang="ja-JP" altLang="en-US" dirty="0"/>
                    </a:p>
                  </a:txBody>
                  <a:tcPr anchor="ctr"/>
                </a:tc>
                <a:tc>
                  <a:txBody>
                    <a:bodyPr/>
                    <a:lstStyle/>
                    <a:p>
                      <a:pPr algn="ctr"/>
                      <a:endParaRPr kumimoji="1" lang="ja-JP" altLang="en-US" dirty="0"/>
                    </a:p>
                  </a:txBody>
                  <a:tcPr anchor="ctr"/>
                </a:tc>
                <a:extLst>
                  <a:ext uri="{0D108BD9-81ED-4DB2-BD59-A6C34878D82A}">
                    <a16:rowId xmlns:a16="http://schemas.microsoft.com/office/drawing/2014/main" val="548561542"/>
                  </a:ext>
                </a:extLst>
              </a:tr>
              <a:tr h="620311">
                <a:tc vMerge="1">
                  <a:txBody>
                    <a:bodyPr/>
                    <a:lstStyle/>
                    <a:p>
                      <a:endParaRPr kumimoji="1" lang="ja-JP" altLang="en-US" sz="1400">
                        <a:latin typeface="+mn-lt"/>
                      </a:endParaRPr>
                    </a:p>
                  </a:txBody>
                  <a:tcPr/>
                </a:tc>
                <a:tc>
                  <a:txBody>
                    <a:bodyPr/>
                    <a:lstStyle/>
                    <a:p>
                      <a:pPr algn="ctr"/>
                      <a:r>
                        <a:rPr kumimoji="1" lang="ja-JP" altLang="en-US" sz="1400" dirty="0"/>
                        <a:t>設備費</a:t>
                      </a:r>
                      <a:endParaRPr kumimoji="1" lang="ja-JP" altLang="en-US" sz="1400" dirty="0">
                        <a:latin typeface="+mn-lt"/>
                      </a:endParaRPr>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tc>
                  <a:txBody>
                    <a:bodyPr/>
                    <a:lstStyle/>
                    <a:p>
                      <a:pPr algn="ctr"/>
                      <a:endParaRPr kumimoji="1" lang="ja-JP" altLang="en-US"/>
                    </a:p>
                  </a:txBody>
                  <a:tcPr anchor="ctr"/>
                </a:tc>
                <a:tc vMerge="1">
                  <a:txBody>
                    <a:bodyPr/>
                    <a:lstStyle/>
                    <a:p>
                      <a:pPr algn="ctr"/>
                      <a:endParaRPr kumimoji="1" lang="ja-JP" altLang="en-US" dirty="0"/>
                    </a:p>
                  </a:txBody>
                  <a:tcPr anchor="ctr"/>
                </a:tc>
                <a:tc>
                  <a:txBody>
                    <a:bodyPr/>
                    <a:lstStyle/>
                    <a:p>
                      <a:pPr algn="ctr"/>
                      <a:endParaRPr kumimoji="1" lang="ja-JP" altLang="en-US" dirty="0"/>
                    </a:p>
                  </a:txBody>
                  <a:tcPr anchor="ctr"/>
                </a:tc>
                <a:extLst>
                  <a:ext uri="{0D108BD9-81ED-4DB2-BD59-A6C34878D82A}">
                    <a16:rowId xmlns:a16="http://schemas.microsoft.com/office/drawing/2014/main" val="173662967"/>
                  </a:ext>
                </a:extLst>
              </a:tr>
              <a:tr h="620311">
                <a:tc vMerge="1">
                  <a:txBody>
                    <a:bodyPr/>
                    <a:lstStyle/>
                    <a:p>
                      <a:endParaRPr kumimoji="1" lang="ja-JP" altLang="en-US" sz="1400">
                        <a:latin typeface="+mn-lt"/>
                      </a:endParaRPr>
                    </a:p>
                  </a:txBody>
                  <a:tcPr/>
                </a:tc>
                <a:tc>
                  <a:txBody>
                    <a:bodyPr/>
                    <a:lstStyle/>
                    <a:p>
                      <a:pPr algn="ctr"/>
                      <a:r>
                        <a:rPr kumimoji="1" lang="ja-JP" altLang="en-US" sz="1400" dirty="0"/>
                        <a:t>工事費</a:t>
                      </a:r>
                      <a:endParaRPr kumimoji="1" lang="ja-JP" altLang="en-US" sz="1400" dirty="0">
                        <a:latin typeface="+mn-lt"/>
                      </a:endParaRPr>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tc vMerge="1">
                  <a:txBody>
                    <a:bodyPr/>
                    <a:lstStyle/>
                    <a:p>
                      <a:pPr algn="ctr"/>
                      <a:endParaRPr kumimoji="1" lang="ja-JP" altLang="en-US" dirty="0"/>
                    </a:p>
                  </a:txBody>
                  <a:tcPr anchor="ctr"/>
                </a:tc>
                <a:tc>
                  <a:txBody>
                    <a:bodyPr/>
                    <a:lstStyle/>
                    <a:p>
                      <a:pPr algn="ctr"/>
                      <a:endParaRPr kumimoji="1" lang="ja-JP" altLang="en-US" dirty="0"/>
                    </a:p>
                  </a:txBody>
                  <a:tcPr anchor="ctr"/>
                </a:tc>
                <a:extLst>
                  <a:ext uri="{0D108BD9-81ED-4DB2-BD59-A6C34878D82A}">
                    <a16:rowId xmlns:a16="http://schemas.microsoft.com/office/drawing/2014/main" val="1230575217"/>
                  </a:ext>
                </a:extLst>
              </a:tr>
              <a:tr h="611814">
                <a:tc vMerge="1">
                  <a:txBody>
                    <a:bodyPr/>
                    <a:lstStyle/>
                    <a:p>
                      <a:endParaRPr kumimoji="1" lang="ja-JP" altLang="en-US" sz="1400" dirty="0">
                        <a:latin typeface="+mn-lt"/>
                      </a:endParaRPr>
                    </a:p>
                  </a:txBody>
                  <a:tcPr/>
                </a:tc>
                <a:tc>
                  <a:txBody>
                    <a:bodyPr/>
                    <a:lstStyle/>
                    <a:p>
                      <a:pPr algn="ctr"/>
                      <a:r>
                        <a:rPr kumimoji="1" lang="ja-JP" altLang="en-US" sz="1400" dirty="0"/>
                        <a:t>その他諸経費</a:t>
                      </a:r>
                      <a:endParaRPr kumimoji="1" lang="ja-JP" altLang="en-US" sz="1400" dirty="0">
                        <a:latin typeface="+mn-lt"/>
                      </a:endParaRPr>
                    </a:p>
                  </a:txBody>
                  <a:tcPr anchor="ct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dirty="0"/>
                    </a:p>
                  </a:txBody>
                  <a:tcPr anchor="ctr"/>
                </a:tc>
                <a:tc vMerge="1">
                  <a:txBody>
                    <a:bodyPr/>
                    <a:lstStyle/>
                    <a:p>
                      <a:pPr algn="ctr"/>
                      <a:endParaRPr kumimoji="1" lang="ja-JP" altLang="en-US" dirty="0"/>
                    </a:p>
                  </a:txBody>
                  <a:tcPr anchor="ctr"/>
                </a:tc>
                <a:tc>
                  <a:txBody>
                    <a:bodyPr/>
                    <a:lstStyle/>
                    <a:p>
                      <a:pPr algn="ctr"/>
                      <a:endParaRPr kumimoji="1" lang="ja-JP" altLang="en-US" dirty="0"/>
                    </a:p>
                  </a:txBody>
                  <a:tcPr anchor="ctr"/>
                </a:tc>
                <a:extLst>
                  <a:ext uri="{0D108BD9-81ED-4DB2-BD59-A6C34878D82A}">
                    <a16:rowId xmlns:a16="http://schemas.microsoft.com/office/drawing/2014/main" val="2718600282"/>
                  </a:ext>
                </a:extLst>
              </a:tr>
              <a:tr h="866737">
                <a:tc>
                  <a:txBody>
                    <a:bodyPr/>
                    <a:lstStyle/>
                    <a:p>
                      <a:pPr algn="ctr"/>
                      <a:r>
                        <a:rPr kumimoji="1" lang="en-US" altLang="ja-JP" sz="1400" dirty="0"/>
                        <a:t>Ⅲ</a:t>
                      </a:r>
                      <a:r>
                        <a:rPr kumimoji="1" lang="ja-JP" altLang="en-US" sz="1400" dirty="0"/>
                        <a:t>．委託・</a:t>
                      </a:r>
                      <a:endParaRPr kumimoji="1" lang="en-US" altLang="ja-JP" sz="1400" dirty="0"/>
                    </a:p>
                    <a:p>
                      <a:pPr algn="ctr"/>
                      <a:r>
                        <a:rPr kumimoji="1" lang="ja-JP" altLang="en-US" sz="1400" dirty="0"/>
                        <a:t>　　　外注費</a:t>
                      </a:r>
                      <a:endParaRPr kumimoji="1" lang="ja-JP" altLang="en-US" sz="1400" dirty="0">
                        <a:latin typeface="+mn-lt"/>
                      </a:endParaRPr>
                    </a:p>
                  </a:txBody>
                  <a:tcPr anchor="ctr"/>
                </a:tc>
                <a:tc>
                  <a:txBody>
                    <a:bodyPr/>
                    <a:lstStyle/>
                    <a:p>
                      <a:pPr algn="ctr"/>
                      <a:r>
                        <a:rPr kumimoji="1" lang="ja-JP" altLang="en-US" sz="1400" dirty="0"/>
                        <a:t>委託・外注費</a:t>
                      </a:r>
                      <a:endParaRPr kumimoji="1" lang="ja-JP" altLang="en-US" sz="1400" dirty="0">
                        <a:latin typeface="+mn-lt"/>
                      </a:endParaRPr>
                    </a:p>
                  </a:txBody>
                  <a:tcPr anchor="ct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dirty="0"/>
                    </a:p>
                  </a:txBody>
                  <a:tcPr anchor="ctr"/>
                </a:tc>
                <a:tc vMerge="1">
                  <a:txBody>
                    <a:bodyPr/>
                    <a:lstStyle/>
                    <a:p>
                      <a:pPr algn="ctr"/>
                      <a:endParaRPr kumimoji="1" lang="ja-JP" altLang="en-US" dirty="0"/>
                    </a:p>
                  </a:txBody>
                  <a:tcPr anchor="ctr"/>
                </a:tc>
                <a:tc>
                  <a:txBody>
                    <a:bodyPr/>
                    <a:lstStyle/>
                    <a:p>
                      <a:pPr algn="ctr"/>
                      <a:endParaRPr kumimoji="1" lang="ja-JP" altLang="en-US" dirty="0"/>
                    </a:p>
                  </a:txBody>
                  <a:tcPr anchor="ctr"/>
                </a:tc>
                <a:extLst>
                  <a:ext uri="{0D108BD9-81ED-4DB2-BD59-A6C34878D82A}">
                    <a16:rowId xmlns:a16="http://schemas.microsoft.com/office/drawing/2014/main" val="3848423404"/>
                  </a:ext>
                </a:extLst>
              </a:tr>
              <a:tr h="611814">
                <a:tc>
                  <a:txBody>
                    <a:bodyPr/>
                    <a:lstStyle/>
                    <a:p>
                      <a:pPr algn="ctr"/>
                      <a:r>
                        <a:rPr kumimoji="1" lang="ja-JP" altLang="en-US" sz="1600" dirty="0"/>
                        <a:t>合計</a:t>
                      </a:r>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tc>
                  <a:txBody>
                    <a:bodyPr/>
                    <a:lstStyle/>
                    <a:p>
                      <a:pPr algn="ctr"/>
                      <a:endParaRPr kumimoji="1" lang="ja-JP" altLang="en-US" dirty="0"/>
                    </a:p>
                  </a:txBody>
                  <a:tcPr anchor="ctr"/>
                </a:tc>
                <a:tc vMerge="1">
                  <a:txBody>
                    <a:bodyPr/>
                    <a:lstStyle/>
                    <a:p>
                      <a:pPr algn="ctr"/>
                      <a:endParaRPr kumimoji="1" lang="ja-JP" altLang="en-US" dirty="0"/>
                    </a:p>
                  </a:txBody>
                  <a:tcPr anchor="ctr"/>
                </a:tc>
                <a:tc>
                  <a:txBody>
                    <a:bodyPr/>
                    <a:lstStyle/>
                    <a:p>
                      <a:pPr algn="ctr"/>
                      <a:endParaRPr kumimoji="1" lang="ja-JP" altLang="en-US" dirty="0"/>
                    </a:p>
                  </a:txBody>
                  <a:tcPr anchor="ctr"/>
                </a:tc>
                <a:extLst>
                  <a:ext uri="{0D108BD9-81ED-4DB2-BD59-A6C34878D82A}">
                    <a16:rowId xmlns:a16="http://schemas.microsoft.com/office/drawing/2014/main" val="505016157"/>
                  </a:ext>
                </a:extLst>
              </a:tr>
            </a:tbl>
          </a:graphicData>
        </a:graphic>
      </p:graphicFrame>
      <p:sp>
        <p:nvSpPr>
          <p:cNvPr id="5" name="テキスト ボックス 4">
            <a:extLst>
              <a:ext uri="{FF2B5EF4-FFF2-40B4-BE49-F238E27FC236}">
                <a16:creationId xmlns:a16="http://schemas.microsoft.com/office/drawing/2014/main" id="{5E7A869E-CA85-3C95-87D4-E5567894C5CC}"/>
              </a:ext>
            </a:extLst>
          </p:cNvPr>
          <p:cNvSpPr txBox="1"/>
          <p:nvPr/>
        </p:nvSpPr>
        <p:spPr>
          <a:xfrm>
            <a:off x="4633696" y="3581307"/>
            <a:ext cx="6984776" cy="2736305"/>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defTabSz="180000" eaLnBrk="1" fontAlgn="auto" hangingPunct="1">
              <a:spcBef>
                <a:spcPts val="0"/>
              </a:spcBef>
              <a:spcAft>
                <a:spcPts val="0"/>
              </a:spcAft>
              <a:defRPr/>
            </a:pPr>
            <a:r>
              <a:rPr lang="en-US" altLang="ja-JP" sz="1400" b="1" dirty="0">
                <a:solidFill>
                  <a:srgbClr val="FF0000"/>
                </a:solidFill>
              </a:rPr>
              <a:t>【</a:t>
            </a:r>
            <a:r>
              <a:rPr lang="ja-JP" altLang="en-US" sz="1400" b="1" dirty="0">
                <a:solidFill>
                  <a:srgbClr val="FF0000"/>
                </a:solidFill>
              </a:rPr>
              <a:t>記入上の注意</a:t>
            </a:r>
            <a:r>
              <a:rPr lang="en-US" altLang="ja-JP" sz="1400" b="1" dirty="0">
                <a:solidFill>
                  <a:srgbClr val="FF0000"/>
                </a:solidFill>
              </a:rPr>
              <a:t>】</a:t>
            </a:r>
            <a:endParaRPr lang="en-US" altLang="ja-JP" sz="1400" dirty="0">
              <a:solidFill>
                <a:srgbClr val="FF0000"/>
              </a:solidFill>
            </a:endParaRPr>
          </a:p>
          <a:p>
            <a:pPr defTabSz="180000" eaLnBrk="1" fontAlgn="auto" hangingPunct="1">
              <a:spcBef>
                <a:spcPts val="0"/>
              </a:spcBef>
              <a:spcAft>
                <a:spcPts val="0"/>
              </a:spcAft>
              <a:defRPr/>
            </a:pPr>
            <a:r>
              <a:rPr lang="en-US" altLang="ja-JP" sz="1400" dirty="0">
                <a:solidFill>
                  <a:srgbClr val="FF0000"/>
                </a:solidFill>
                <a:latin typeface="メイリオ" panose="020B0604030504040204" pitchFamily="50" charset="-128"/>
                <a:ea typeface="メイリオ" panose="020B0604030504040204" pitchFamily="50" charset="-128"/>
              </a:rPr>
              <a:t>※</a:t>
            </a:r>
            <a:r>
              <a:rPr lang="ja-JP" altLang="en-US" sz="1400" dirty="0">
                <a:solidFill>
                  <a:srgbClr val="FF0000"/>
                </a:solidFill>
                <a:latin typeface="メイリオ" panose="020B0604030504040204" pitchFamily="50" charset="-128"/>
                <a:ea typeface="メイリオ" panose="020B0604030504040204" pitchFamily="50" charset="-128"/>
              </a:rPr>
              <a:t>公募要領を参照の上、様式第１交付申請書と同じ金額を記入してください</a:t>
            </a:r>
            <a:endParaRPr lang="en-US" altLang="ja-JP" sz="1400" dirty="0">
              <a:solidFill>
                <a:srgbClr val="FF0000"/>
              </a:solidFill>
              <a:latin typeface="メイリオ" panose="020B0604030504040204" pitchFamily="50" charset="-128"/>
              <a:ea typeface="メイリオ" panose="020B0604030504040204" pitchFamily="50" charset="-128"/>
            </a:endParaRPr>
          </a:p>
          <a:p>
            <a:pPr defTabSz="180000">
              <a:buNone/>
            </a:pPr>
            <a:r>
              <a:rPr lang="en-US" altLang="ja-JP" sz="1400" dirty="0">
                <a:solidFill>
                  <a:srgbClr val="FF0000"/>
                </a:solidFill>
                <a:latin typeface="メイリオ" panose="020B0604030504040204" pitchFamily="50" charset="-128"/>
                <a:ea typeface="メイリオ" panose="020B0604030504040204" pitchFamily="50" charset="-128"/>
              </a:rPr>
              <a:t>※</a:t>
            </a:r>
            <a:r>
              <a:rPr lang="ja-JP" altLang="en-US" sz="1400" dirty="0">
                <a:solidFill>
                  <a:srgbClr val="FF0000"/>
                </a:solidFill>
                <a:latin typeface="メイリオ" panose="020B0604030504040204" pitchFamily="50" charset="-128"/>
                <a:ea typeface="メイリオ" panose="020B0604030504040204" pitchFamily="50" charset="-128"/>
              </a:rPr>
              <a:t>算出方法は、</a:t>
            </a:r>
            <a:r>
              <a:rPr lang="ja-JP" altLang="ja-JP" sz="14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経済産業省「補助事業事務処理マニュアル」</a:t>
            </a:r>
            <a:r>
              <a:rPr lang="en-US" altLang="ja-JP" sz="14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4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最新版</a:t>
            </a:r>
            <a:r>
              <a:rPr lang="en-US" altLang="ja-JP" sz="14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4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に基づきます。</a:t>
            </a:r>
            <a:endParaRPr lang="en-US" altLang="ja-JP" sz="14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defTabSz="180000">
              <a:buNone/>
            </a:pPr>
            <a:r>
              <a:rPr lang="en-US" altLang="ja-JP" sz="14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4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当該マニュアルに記載された方法に従って算出してください。</a:t>
            </a:r>
            <a:endParaRPr lang="en-US" altLang="ja-JP" sz="14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defTabSz="180000">
              <a:buNone/>
            </a:pPr>
            <a:r>
              <a:rPr lang="ja-JP" altLang="en-US" sz="1400"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400" dirty="0">
                <a:hlinkClick r:id="rId2"/>
              </a:rPr>
              <a:t>事務処理マニュアル（</a:t>
            </a:r>
            <a:r>
              <a:rPr lang="en-US" altLang="ja-JP" sz="1400" dirty="0">
                <a:hlinkClick r:id="rId2"/>
              </a:rPr>
              <a:t>METI/</a:t>
            </a:r>
            <a:r>
              <a:rPr lang="ja-JP" altLang="en-US" sz="1400" dirty="0">
                <a:hlinkClick r:id="rId2"/>
              </a:rPr>
              <a:t>経済産業省）</a:t>
            </a:r>
            <a:endParaRPr lang="en-US" altLang="ja-JP" sz="1400" dirty="0">
              <a:solidFill>
                <a:srgbClr val="FF0000"/>
              </a:solidFill>
              <a:latin typeface="メイリオ" panose="020B0604030504040204" pitchFamily="50" charset="-128"/>
              <a:ea typeface="メイリオ" panose="020B0604030504040204" pitchFamily="50" charset="-128"/>
            </a:endParaRPr>
          </a:p>
          <a:p>
            <a:pPr defTabSz="180000" eaLnBrk="1" fontAlgn="auto" hangingPunct="1">
              <a:spcBef>
                <a:spcPts val="0"/>
              </a:spcBef>
              <a:spcAft>
                <a:spcPts val="0"/>
              </a:spcAft>
              <a:defRPr/>
            </a:pPr>
            <a:r>
              <a:rPr lang="en-US" altLang="ja-JP" sz="1400" dirty="0">
                <a:solidFill>
                  <a:srgbClr val="FF0000"/>
                </a:solidFill>
                <a:latin typeface="メイリオ" panose="020B0604030504040204" pitchFamily="50" charset="-128"/>
                <a:ea typeface="メイリオ" panose="020B0604030504040204" pitchFamily="50" charset="-128"/>
              </a:rPr>
              <a:t>※</a:t>
            </a:r>
            <a:r>
              <a:rPr lang="ja-JP" altLang="en-US" sz="1400" dirty="0">
                <a:solidFill>
                  <a:srgbClr val="FF0000"/>
                </a:solidFill>
                <a:latin typeface="メイリオ" panose="020B0604030504040204" pitchFamily="50" charset="-128"/>
                <a:ea typeface="メイリオ" panose="020B0604030504040204" pitchFamily="50" charset="-128"/>
              </a:rPr>
              <a:t>算出根拠を本表に書ききれない場合は、次ページにて簡潔に記入してください</a:t>
            </a:r>
            <a:endParaRPr lang="en-US" altLang="ja-JP" sz="1400" dirty="0">
              <a:solidFill>
                <a:srgbClr val="FF0000"/>
              </a:solidFill>
              <a:latin typeface="メイリオ" panose="020B0604030504040204" pitchFamily="50" charset="-128"/>
              <a:ea typeface="メイリオ" panose="020B0604030504040204" pitchFamily="50" charset="-128"/>
            </a:endParaRPr>
          </a:p>
          <a:p>
            <a:pPr defTabSz="180000" eaLnBrk="1" fontAlgn="auto" hangingPunct="1">
              <a:spcBef>
                <a:spcPts val="0"/>
              </a:spcBef>
              <a:spcAft>
                <a:spcPts val="0"/>
              </a:spcAft>
              <a:defRPr/>
            </a:pPr>
            <a:r>
              <a:rPr lang="en-US" altLang="ja-JP" sz="1400" dirty="0">
                <a:solidFill>
                  <a:srgbClr val="FF0000"/>
                </a:solidFill>
                <a:latin typeface="メイリオ" panose="020B0604030504040204" pitchFamily="50" charset="-128"/>
                <a:ea typeface="メイリオ" panose="020B0604030504040204" pitchFamily="50" charset="-128"/>
              </a:rPr>
              <a:t>※</a:t>
            </a:r>
            <a:r>
              <a:rPr lang="ja-JP" altLang="en-US" sz="1400" dirty="0">
                <a:solidFill>
                  <a:srgbClr val="FF0000"/>
                </a:solidFill>
                <a:latin typeface="メイリオ" panose="020B0604030504040204" pitchFamily="50" charset="-128"/>
                <a:ea typeface="メイリオ" panose="020B0604030504040204" pitchFamily="50" charset="-128"/>
              </a:rPr>
              <a:t>共同申請の場合は、事業者毎に本表を作成いただき、合計の表を作成してください。</a:t>
            </a:r>
            <a:endParaRPr lang="en-US" altLang="ja-JP" sz="1400" dirty="0">
              <a:solidFill>
                <a:srgbClr val="FF0000"/>
              </a:solidFill>
              <a:latin typeface="メイリオ" panose="020B0604030504040204" pitchFamily="50" charset="-128"/>
              <a:ea typeface="メイリオ" panose="020B0604030504040204" pitchFamily="50" charset="-128"/>
            </a:endParaRPr>
          </a:p>
          <a:p>
            <a:pPr defTabSz="180000" eaLnBrk="1" fontAlgn="auto" hangingPunct="1">
              <a:spcBef>
                <a:spcPts val="0"/>
              </a:spcBef>
              <a:spcAft>
                <a:spcPts val="0"/>
              </a:spcAft>
              <a:defRPr/>
            </a:pPr>
            <a:endParaRPr lang="en-US" altLang="ja-JP" sz="1400" dirty="0">
              <a:solidFill>
                <a:srgbClr val="FF0000"/>
              </a:solidFill>
              <a:latin typeface="メイリオ" panose="020B0604030504040204" pitchFamily="50" charset="-128"/>
              <a:ea typeface="メイリオ" panose="020B0604030504040204" pitchFamily="50" charset="-128"/>
            </a:endParaRPr>
          </a:p>
          <a:p>
            <a:pPr defTabSz="180000" eaLnBrk="1" fontAlgn="auto" hangingPunct="1">
              <a:spcBef>
                <a:spcPts val="0"/>
              </a:spcBef>
              <a:spcAft>
                <a:spcPts val="0"/>
              </a:spcAft>
              <a:defRPr/>
            </a:pPr>
            <a:r>
              <a:rPr lang="en-US" altLang="ja-JP" sz="1400" b="1" u="sng" dirty="0" err="1">
                <a:solidFill>
                  <a:srgbClr val="FF0000"/>
                </a:solidFill>
                <a:latin typeface="メイリオ" panose="020B0604030504040204" pitchFamily="50" charset="-128"/>
                <a:ea typeface="メイリオ" panose="020B0604030504040204" pitchFamily="50" charset="-128"/>
              </a:rPr>
              <a:t>jGrants</a:t>
            </a:r>
            <a:r>
              <a:rPr lang="ja-JP" altLang="en-US" sz="1400" b="1" u="sng" dirty="0">
                <a:solidFill>
                  <a:srgbClr val="FF0000"/>
                </a:solidFill>
                <a:latin typeface="メイリオ" panose="020B0604030504040204" pitchFamily="50" charset="-128"/>
                <a:ea typeface="メイリオ" panose="020B0604030504040204" pitchFamily="50" charset="-128"/>
              </a:rPr>
              <a:t>への入力について</a:t>
            </a:r>
            <a:endParaRPr lang="en-US" altLang="ja-JP" sz="1400" b="1" u="sng" dirty="0">
              <a:solidFill>
                <a:srgbClr val="FF0000"/>
              </a:solidFill>
              <a:latin typeface="メイリオ" panose="020B0604030504040204" pitchFamily="50" charset="-128"/>
              <a:ea typeface="メイリオ" panose="020B0604030504040204" pitchFamily="50" charset="-128"/>
            </a:endParaRPr>
          </a:p>
          <a:p>
            <a:pPr defTabSz="180000" eaLnBrk="1" fontAlgn="auto" hangingPunct="1">
              <a:spcBef>
                <a:spcPts val="0"/>
              </a:spcBef>
              <a:spcAft>
                <a:spcPts val="0"/>
              </a:spcAft>
              <a:defRPr/>
            </a:pPr>
            <a:r>
              <a:rPr lang="en-US" altLang="ja-JP" sz="1400" dirty="0">
                <a:solidFill>
                  <a:srgbClr val="FF0000"/>
                </a:solidFill>
              </a:rPr>
              <a:t>※</a:t>
            </a:r>
            <a:r>
              <a:rPr lang="en-US" altLang="ja-JP" sz="1400" dirty="0" err="1">
                <a:solidFill>
                  <a:srgbClr val="FF0000"/>
                </a:solidFill>
              </a:rPr>
              <a:t>jGrants</a:t>
            </a:r>
            <a:r>
              <a:rPr lang="ja-JP" altLang="en-US" sz="1400" dirty="0">
                <a:solidFill>
                  <a:srgbClr val="FF0000"/>
                </a:solidFill>
              </a:rPr>
              <a:t>申請画面の事業基本情報に入力する金額は、本表の「補助事業に要する経費」、</a:t>
            </a:r>
            <a:endParaRPr lang="en-US" altLang="ja-JP" sz="1400" dirty="0">
              <a:solidFill>
                <a:srgbClr val="FF0000"/>
              </a:solidFill>
            </a:endParaRPr>
          </a:p>
          <a:p>
            <a:pPr defTabSz="180000" eaLnBrk="1" fontAlgn="auto" hangingPunct="1">
              <a:spcBef>
                <a:spcPts val="0"/>
              </a:spcBef>
              <a:spcAft>
                <a:spcPts val="0"/>
              </a:spcAft>
              <a:defRPr/>
            </a:pPr>
            <a:r>
              <a:rPr lang="en-US" altLang="ja-JP" sz="1400" dirty="0">
                <a:solidFill>
                  <a:srgbClr val="FF0000"/>
                </a:solidFill>
              </a:rPr>
              <a:t>	</a:t>
            </a:r>
            <a:r>
              <a:rPr lang="ja-JP" altLang="en-US" sz="1400" dirty="0">
                <a:solidFill>
                  <a:srgbClr val="FF0000"/>
                </a:solidFill>
              </a:rPr>
              <a:t>「補助対象経費」及び「補助金交付申請額」になります。</a:t>
            </a:r>
            <a:endParaRPr lang="en-US" altLang="ja-JP" sz="1400" dirty="0">
              <a:solidFill>
                <a:srgbClr val="FF0000"/>
              </a:solidFill>
            </a:endParaRPr>
          </a:p>
          <a:p>
            <a:pPr defTabSz="180000" eaLnBrk="1" fontAlgn="auto" hangingPunct="1">
              <a:spcBef>
                <a:spcPts val="0"/>
              </a:spcBef>
              <a:spcAft>
                <a:spcPts val="0"/>
              </a:spcAft>
              <a:defRPr/>
            </a:pPr>
            <a:r>
              <a:rPr lang="en-US" altLang="ja-JP" sz="1400" dirty="0">
                <a:solidFill>
                  <a:srgbClr val="FF0000"/>
                </a:solidFill>
              </a:rPr>
              <a:t>	</a:t>
            </a:r>
            <a:r>
              <a:rPr lang="ja-JP" altLang="en-US" sz="1400" dirty="0">
                <a:solidFill>
                  <a:srgbClr val="FF0000"/>
                </a:solidFill>
              </a:rPr>
              <a:t>なお、共同申請の場合、</a:t>
            </a:r>
            <a:r>
              <a:rPr lang="en-US" altLang="ja-JP" sz="1400" dirty="0" err="1">
                <a:solidFill>
                  <a:srgbClr val="FF0000"/>
                </a:solidFill>
              </a:rPr>
              <a:t>jGrants</a:t>
            </a:r>
            <a:r>
              <a:rPr lang="ja-JP" altLang="en-US" sz="1400" dirty="0">
                <a:solidFill>
                  <a:srgbClr val="FF0000"/>
                </a:solidFill>
              </a:rPr>
              <a:t>に入力する金額は合計金額のみになります。</a:t>
            </a: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en-US" altLang="ja-JP" sz="1400" dirty="0">
              <a:solidFill>
                <a:srgbClr val="FF0000"/>
              </a:solidFill>
            </a:endParaRPr>
          </a:p>
          <a:p>
            <a:pPr defTabSz="180000" eaLnBrk="1" fontAlgn="auto" hangingPunct="1">
              <a:spcBef>
                <a:spcPts val="0"/>
              </a:spcBef>
              <a:spcAft>
                <a:spcPts val="0"/>
              </a:spcAft>
              <a:defRPr/>
            </a:pPr>
            <a:endParaRPr lang="ja-JP" altLang="en-US" sz="1400" dirty="0">
              <a:solidFill>
                <a:srgbClr val="FF0000"/>
              </a:solidFill>
            </a:endParaRPr>
          </a:p>
        </p:txBody>
      </p:sp>
      <p:sp>
        <p:nvSpPr>
          <p:cNvPr id="7" name="正方形/長方形 6">
            <a:extLst>
              <a:ext uri="{FF2B5EF4-FFF2-40B4-BE49-F238E27FC236}">
                <a16:creationId xmlns:a16="http://schemas.microsoft.com/office/drawing/2014/main" id="{2ACAAD14-4FEF-0B88-D017-24AE871BE084}"/>
              </a:ext>
            </a:extLst>
          </p:cNvPr>
          <p:cNvSpPr/>
          <p:nvPr/>
        </p:nvSpPr>
        <p:spPr>
          <a:xfrm>
            <a:off x="4633696" y="1950332"/>
            <a:ext cx="6984776" cy="1023947"/>
          </a:xfrm>
          <a:prstGeom prst="rect">
            <a:avLst/>
          </a:prstGeom>
          <a:solidFill>
            <a:schemeClr val="accent6">
              <a:lumMod val="20000"/>
              <a:lumOff val="80000"/>
            </a:scheme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0000" eaLnBrk="1" fontAlgn="auto" hangingPunct="1">
              <a:spcBef>
                <a:spcPts val="0"/>
              </a:spcBef>
              <a:spcAft>
                <a:spcPts val="0"/>
              </a:spcAft>
            </a:pPr>
            <a:r>
              <a:rPr lang="en-US" altLang="ja-JP" sz="1400" b="1" dirty="0">
                <a:solidFill>
                  <a:srgbClr val="FF0000"/>
                </a:solidFill>
                <a:latin typeface="Meiryo UI" panose="020B0604030504040204" pitchFamily="50" charset="-128"/>
                <a:ea typeface="Meiryo UI" panose="020B0604030504040204" pitchFamily="50" charset="-128"/>
              </a:rPr>
              <a:t>【</a:t>
            </a:r>
            <a:r>
              <a:rPr lang="ja-JP" altLang="en-US" sz="1400" b="1" dirty="0">
                <a:solidFill>
                  <a:srgbClr val="FF0000"/>
                </a:solidFill>
                <a:latin typeface="Meiryo UI" panose="020B0604030504040204" pitchFamily="50" charset="-128"/>
                <a:ea typeface="Meiryo UI" panose="020B0604030504040204" pitchFamily="50" charset="-128"/>
              </a:rPr>
              <a:t>記入上の注意</a:t>
            </a:r>
            <a:r>
              <a:rPr lang="en-US" altLang="ja-JP" sz="1400" b="1" dirty="0">
                <a:solidFill>
                  <a:srgbClr val="FF0000"/>
                </a:solidFill>
                <a:latin typeface="Meiryo UI" panose="020B0604030504040204" pitchFamily="50" charset="-128"/>
                <a:ea typeface="Meiryo UI" panose="020B0604030504040204" pitchFamily="50" charset="-128"/>
              </a:rPr>
              <a:t>】</a:t>
            </a:r>
          </a:p>
          <a:p>
            <a:pPr defTabSz="180000" eaLnBrk="1" fontAlgn="auto" hangingPunct="1">
              <a:spcBef>
                <a:spcPts val="0"/>
              </a:spcBef>
              <a:spcAft>
                <a:spcPts val="0"/>
              </a:spcAft>
            </a:pPr>
            <a:r>
              <a:rPr lang="en-US" altLang="ja-JP" sz="1400" dirty="0">
                <a:solidFill>
                  <a:srgbClr val="FF0000"/>
                </a:solidFill>
              </a:rPr>
              <a:t>※</a:t>
            </a:r>
            <a:r>
              <a:rPr lang="ja-JP" altLang="en-US" sz="1400" dirty="0">
                <a:solidFill>
                  <a:srgbClr val="FF0000"/>
                </a:solidFill>
              </a:rPr>
              <a:t>本表について、消費税及び地方消費税等を補助金申請額に含めて申請する事業者は、</a:t>
            </a:r>
            <a:endParaRPr lang="en-US" altLang="ja-JP" sz="1400" dirty="0">
              <a:solidFill>
                <a:srgbClr val="FF0000"/>
              </a:solidFill>
            </a:endParaRPr>
          </a:p>
          <a:p>
            <a:pPr defTabSz="180000" eaLnBrk="1" fontAlgn="auto" hangingPunct="1">
              <a:spcBef>
                <a:spcPts val="0"/>
              </a:spcBef>
              <a:spcAft>
                <a:spcPts val="0"/>
              </a:spcAft>
            </a:pPr>
            <a:r>
              <a:rPr lang="en-US" altLang="ja-JP" sz="1400" dirty="0">
                <a:solidFill>
                  <a:srgbClr val="FF0000"/>
                </a:solidFill>
              </a:rPr>
              <a:t>	</a:t>
            </a:r>
            <a:r>
              <a:rPr lang="ja-JP" altLang="en-US" sz="1400" dirty="0">
                <a:solidFill>
                  <a:srgbClr val="FF0000"/>
                </a:solidFill>
              </a:rPr>
              <a:t>「税込み金額」を記入の上，表右上の枠外に（税込）と記入してください。</a:t>
            </a:r>
          </a:p>
          <a:p>
            <a:pPr defTabSz="180000" eaLnBrk="1" fontAlgn="auto" hangingPunct="1">
              <a:spcBef>
                <a:spcPts val="0"/>
              </a:spcBef>
              <a:spcAft>
                <a:spcPts val="0"/>
              </a:spcAft>
            </a:pPr>
            <a:r>
              <a:rPr lang="en-US" altLang="ja-JP" sz="1400" dirty="0">
                <a:solidFill>
                  <a:srgbClr val="FF0000"/>
                </a:solidFill>
              </a:rPr>
              <a:t>	</a:t>
            </a:r>
            <a:r>
              <a:rPr lang="ja-JP" altLang="en-US" sz="1400" dirty="0">
                <a:solidFill>
                  <a:srgbClr val="FF0000"/>
                </a:solidFill>
              </a:rPr>
              <a:t>その他の事業者は「税抜き金額」を記入の上，表右上の枠外に（税抜）と記入してください。</a:t>
            </a:r>
          </a:p>
        </p:txBody>
      </p:sp>
      <p:sp>
        <p:nvSpPr>
          <p:cNvPr id="8" name="正方形/長方形 7">
            <a:extLst>
              <a:ext uri="{FF2B5EF4-FFF2-40B4-BE49-F238E27FC236}">
                <a16:creationId xmlns:a16="http://schemas.microsoft.com/office/drawing/2014/main" id="{A8CBF3E4-F711-39AB-2091-C8C99E48B436}"/>
              </a:ext>
            </a:extLst>
          </p:cNvPr>
          <p:cNvSpPr/>
          <p:nvPr/>
        </p:nvSpPr>
        <p:spPr>
          <a:xfrm>
            <a:off x="9912424" y="788365"/>
            <a:ext cx="2052228" cy="3229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eaLnBrk="1" fontAlgn="auto" hangingPunct="1">
              <a:spcBef>
                <a:spcPts val="0"/>
              </a:spcBef>
              <a:spcAft>
                <a:spcPts val="0"/>
              </a:spcAft>
            </a:pPr>
            <a:r>
              <a:rPr kumimoji="1" lang="ja-JP" altLang="en-US" sz="1400" b="1" dirty="0">
                <a:solidFill>
                  <a:sysClr val="windowText" lastClr="000000"/>
                </a:solidFill>
              </a:rPr>
              <a:t>（税込）又は（税抜）</a:t>
            </a:r>
          </a:p>
        </p:txBody>
      </p:sp>
    </p:spTree>
    <p:extLst>
      <p:ext uri="{BB962C8B-B14F-4D97-AF65-F5344CB8AC3E}">
        <p14:creationId xmlns:p14="http://schemas.microsoft.com/office/powerpoint/2010/main" val="378856482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3"/>
            </a:gs>
            <a:gs pos="50000">
              <a:schemeClr val="accent3"/>
            </a:gs>
            <a:gs pos="100000">
              <a:schemeClr val="accent3"/>
            </a:gs>
          </a:gsLst>
          <a:lin ang="0" scaled="1"/>
          <a:tileRect/>
        </a:gradFill>
        <a:ln>
          <a:noFill/>
        </a:ln>
      </a:spPr>
      <a:bodyPr anchor="ctr"/>
      <a:lstStyle>
        <a:defPPr algn="ctr" eaLnBrk="1" fontAlgn="auto" hangingPunct="1">
          <a:spcBef>
            <a:spcPts val="0"/>
          </a:spcBef>
          <a:spcAft>
            <a:spcPts val="0"/>
          </a:spcAft>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D73D1BFE876BF43A760BAD664AB1D72" ma:contentTypeVersion="13" ma:contentTypeDescription="新しいドキュメントを作成します。" ma:contentTypeScope="" ma:versionID="15cdaf8b68ecf00c0502d1934e8e3980">
  <xsd:schema xmlns:xsd="http://www.w3.org/2001/XMLSchema" xmlns:xs="http://www.w3.org/2001/XMLSchema" xmlns:p="http://schemas.microsoft.com/office/2006/metadata/properties" xmlns:ns2="214b20f3-dc60-4cab-848d-340fa6b0231d" xmlns:ns3="623cf6b6-8c1c-4441-af41-7baf7c9a28aa" targetNamespace="http://schemas.microsoft.com/office/2006/metadata/properties" ma:root="true" ma:fieldsID="a5ea9a3ca3b364616bed623a81d45f61" ns2:_="" ns3:_="">
    <xsd:import namespace="214b20f3-dc60-4cab-848d-340fa6b0231d"/>
    <xsd:import namespace="623cf6b6-8c1c-4441-af41-7baf7c9a28a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4b20f3-dc60-4cab-848d-340fa6b023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f6a3f5ef-cd54-4ef7-b1b9-4a46cb3bb5a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3cf6b6-8c1c-4441-af41-7baf7c9a28aa"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ee52b66-7f8f-4b3d-99f6-ab1b8af1adfc}" ma:internalName="TaxCatchAll" ma:showField="CatchAllData" ma:web="623cf6b6-8c1c-4441-af41-7baf7c9a28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14b20f3-dc60-4cab-848d-340fa6b0231d">
      <Terms xmlns="http://schemas.microsoft.com/office/infopath/2007/PartnerControls"/>
    </lcf76f155ced4ddcb4097134ff3c332f>
    <TaxCatchAll xmlns="623cf6b6-8c1c-4441-af41-7baf7c9a28aa"/>
  </documentManagement>
</p:properties>
</file>

<file path=customXml/itemProps1.xml><?xml version="1.0" encoding="utf-8"?>
<ds:datastoreItem xmlns:ds="http://schemas.openxmlformats.org/officeDocument/2006/customXml" ds:itemID="{840ECD29-A480-49FF-BCB2-DC1F221DFF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4b20f3-dc60-4cab-848d-340fa6b0231d"/>
    <ds:schemaRef ds:uri="623cf6b6-8c1c-4441-af41-7baf7c9a28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4B60AD1-553C-4B89-BDCA-22933414A1D3}">
  <ds:schemaRefs>
    <ds:schemaRef ds:uri="http://schemas.microsoft.com/sharepoint/v3/contenttype/forms"/>
  </ds:schemaRefs>
</ds:datastoreItem>
</file>

<file path=customXml/itemProps3.xml><?xml version="1.0" encoding="utf-8"?>
<ds:datastoreItem xmlns:ds="http://schemas.openxmlformats.org/officeDocument/2006/customXml" ds:itemID="{2B2463BF-F663-4EE3-A6E5-8E1C81206B59}">
  <ds:schemaRefs>
    <ds:schemaRef ds:uri="http://schemas.microsoft.com/office/infopath/2007/PartnerControls"/>
    <ds:schemaRef ds:uri="214b20f3-dc60-4cab-848d-340fa6b0231d"/>
    <ds:schemaRef ds:uri="http://schemas.microsoft.com/office/2006/metadata/properties"/>
    <ds:schemaRef ds:uri="http://schemas.microsoft.com/office/2006/documentManagement/types"/>
    <ds:schemaRef ds:uri="http://purl.org/dc/terms/"/>
    <ds:schemaRef ds:uri="http://purl.org/dc/elements/1.1/"/>
    <ds:schemaRef ds:uri="http://www.w3.org/XML/1998/namespace"/>
    <ds:schemaRef ds:uri="http://schemas.openxmlformats.org/package/2006/metadata/core-properties"/>
    <ds:schemaRef ds:uri="623cf6b6-8c1c-4441-af41-7baf7c9a28aa"/>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2089</Words>
  <Application>Microsoft Office PowerPoint</Application>
  <PresentationFormat>ワイド画面</PresentationFormat>
  <Paragraphs>402</Paragraphs>
  <Slides>14</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14</vt:i4>
      </vt:variant>
    </vt:vector>
  </HeadingPairs>
  <TitlesOfParts>
    <vt:vector size="21" baseType="lpstr">
      <vt:lpstr>Meiryo UI</vt:lpstr>
      <vt:lpstr>ＭＳ Ｐゴシック</vt:lpstr>
      <vt:lpstr>メイリオ</vt:lpstr>
      <vt:lpstr>Arial</vt:lpstr>
      <vt:lpstr>Calibri</vt:lpstr>
      <vt:lpstr>Office ​​テーマ</vt:lpstr>
      <vt:lpstr>デザインの設定</vt:lpstr>
      <vt:lpstr>様式第２記載にあたっての注意事項</vt:lpstr>
      <vt:lpstr>補助事業の名称</vt:lpstr>
      <vt:lpstr>Ⅰ．補助事業の実施計画　（１／２）</vt:lpstr>
      <vt:lpstr>Ⅰ．補助事業の実施計画　（２／２）</vt:lpstr>
      <vt:lpstr>Ⅱ．補助事業の具体的な内容（１／２）</vt:lpstr>
      <vt:lpstr>Ⅱ．補助事業の具体的な内容（２／２）</vt:lpstr>
      <vt:lpstr>PowerPoint プレゼンテーション</vt:lpstr>
      <vt:lpstr>PowerPoint プレゼンテーション</vt:lpstr>
      <vt:lpstr>Ⅳ．補助対象経費及び補助金額（１／２）</vt:lpstr>
      <vt:lpstr>PowerPoint プレゼンテーション</vt:lpstr>
      <vt:lpstr>Ⅴ．資金調達</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GIO奥村</cp:lastModifiedBy>
  <cp:revision>2</cp:revision>
  <dcterms:created xsi:type="dcterms:W3CDTF">2025-06-20T05:33:45Z</dcterms:created>
  <dcterms:modified xsi:type="dcterms:W3CDTF">2025-06-24T05:52:31Z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0x0101004D73D1BFE876BF43A760BAD664AB1D72</vt:lpwstr>
  </property>
</Properties>
</file>